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Nairobi, Kenia</a:t>
            </a:r>
            <a:endParaRPr/>
          </a:p>
        </p:txBody>
      </p:sp>
      <p:sp>
        <p:nvSpPr>
          <p:cNvPr id="115" name="Google Shape;115;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31" name="Shape 31"/>
        <p:cNvGrpSpPr/>
        <p:nvPr/>
      </p:nvGrpSpPr>
      <p:grpSpPr>
        <a:xfrm>
          <a:off x="0" y="0"/>
          <a:ext cx="0" cy="0"/>
          <a:chOff x="0" y="0"/>
          <a:chExt cx="0" cy="0"/>
        </a:xfrm>
      </p:grpSpPr>
      <p:sp>
        <p:nvSpPr>
          <p:cNvPr id="32" name="Google Shape;32;p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43" name="Shape 43"/>
        <p:cNvGrpSpPr/>
        <p:nvPr/>
      </p:nvGrpSpPr>
      <p:grpSpPr>
        <a:xfrm>
          <a:off x="0" y="0"/>
          <a:ext cx="0" cy="0"/>
          <a:chOff x="0" y="0"/>
          <a:chExt cx="0" cy="0"/>
        </a:xfrm>
      </p:grpSpPr>
      <p:sp>
        <p:nvSpPr>
          <p:cNvPr id="44" name="Google Shape;44;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 name="Google Shape;46;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3" name="Google Shape;53;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4" name="Google Shape;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8.jpg"/><Relationship Id="rId4" Type="http://schemas.openxmlformats.org/officeDocument/2006/relationships/image" Target="../media/image36.jpg"/><Relationship Id="rId5" Type="http://schemas.openxmlformats.org/officeDocument/2006/relationships/image" Target="../media/image4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jpg"/><Relationship Id="rId4" Type="http://schemas.openxmlformats.org/officeDocument/2006/relationships/image" Target="../media/image46.jpg"/><Relationship Id="rId5" Type="http://schemas.openxmlformats.org/officeDocument/2006/relationships/image" Target="../media/image38.jpg"/><Relationship Id="rId6"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7.jpg"/><Relationship Id="rId4" Type="http://schemas.openxmlformats.org/officeDocument/2006/relationships/image" Target="../media/image44.jpg"/><Relationship Id="rId5"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4.jpg"/><Relationship Id="rId4" Type="http://schemas.openxmlformats.org/officeDocument/2006/relationships/image" Target="../media/image51.jpg"/><Relationship Id="rId5" Type="http://schemas.openxmlformats.org/officeDocument/2006/relationships/image" Target="../media/image4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8.jpg"/><Relationship Id="rId4" Type="http://schemas.openxmlformats.org/officeDocument/2006/relationships/image" Target="../media/image50.jpg"/><Relationship Id="rId5" Type="http://schemas.openxmlformats.org/officeDocument/2006/relationships/image" Target="../media/image5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9.jpg"/><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2.jpg"/><Relationship Id="rId4" Type="http://schemas.openxmlformats.org/officeDocument/2006/relationships/image" Target="../media/image52.jpg"/><Relationship Id="rId5" Type="http://schemas.openxmlformats.org/officeDocument/2006/relationships/image" Target="../media/image5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3.jpg"/><Relationship Id="rId4" Type="http://schemas.openxmlformats.org/officeDocument/2006/relationships/image" Target="../media/image61.jpg"/><Relationship Id="rId5" Type="http://schemas.openxmlformats.org/officeDocument/2006/relationships/image" Target="../media/image57.jpg"/><Relationship Id="rId6" Type="http://schemas.openxmlformats.org/officeDocument/2006/relationships/image" Target="../media/image70.jpg"/><Relationship Id="rId7" Type="http://schemas.openxmlformats.org/officeDocument/2006/relationships/image" Target="../media/image6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8.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1.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4.png"/><Relationship Id="rId4" Type="http://schemas.openxmlformats.org/officeDocument/2006/relationships/image" Target="../media/image69.png"/><Relationship Id="rId5"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1.jp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3.jpg"/><Relationship Id="rId11" Type="http://schemas.openxmlformats.org/officeDocument/2006/relationships/image" Target="../media/image9.jpg"/><Relationship Id="rId10" Type="http://schemas.openxmlformats.org/officeDocument/2006/relationships/image" Target="../media/image13.jpg"/><Relationship Id="rId12" Type="http://schemas.openxmlformats.org/officeDocument/2006/relationships/image" Target="../media/image8.jpg"/><Relationship Id="rId9"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0.jpg"/><Relationship Id="rId7" Type="http://schemas.openxmlformats.org/officeDocument/2006/relationships/image" Target="../media/image2.jpg"/><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1.png"/><Relationship Id="rId13" Type="http://schemas.openxmlformats.org/officeDocument/2006/relationships/image" Target="../media/image24.pn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29.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40.jpg"/><Relationship Id="rId5" Type="http://schemas.openxmlformats.org/officeDocument/2006/relationships/image" Target="../media/image32.jpg"/><Relationship Id="rId6" Type="http://schemas.openxmlformats.org/officeDocument/2006/relationships/image" Target="../media/image34.jpg"/><Relationship Id="rId7" Type="http://schemas.openxmlformats.org/officeDocument/2006/relationships/image" Target="../media/image39.jpg"/><Relationship Id="rId8"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http://d2ospcogtsmgn3.cloudfront.net/images/hotels/48749/nairobi-fairmont-the-norfolk-315396_1000_560.jpg" id="88" name="Google Shape;88;p13"/>
          <p:cNvPicPr preferRelativeResize="0"/>
          <p:nvPr/>
        </p:nvPicPr>
        <p:blipFill rotWithShape="1">
          <a:blip r:embed="rId3">
            <a:alphaModFix/>
          </a:blip>
          <a:srcRect b="0" l="10209" r="15744" t="0"/>
          <a:stretch/>
        </p:blipFill>
        <p:spPr>
          <a:xfrm>
            <a:off x="0" y="-66675"/>
            <a:ext cx="9144000" cy="6915150"/>
          </a:xfrm>
          <a:prstGeom prst="rect">
            <a:avLst/>
          </a:prstGeom>
          <a:noFill/>
          <a:ln>
            <a:noFill/>
          </a:ln>
        </p:spPr>
      </p:pic>
      <p:sp>
        <p:nvSpPr>
          <p:cNvPr id="89" name="Google Shape;89;p13"/>
          <p:cNvSpPr txBox="1"/>
          <p:nvPr/>
        </p:nvSpPr>
        <p:spPr>
          <a:xfrm>
            <a:off x="552450" y="333375"/>
            <a:ext cx="8064500" cy="830262"/>
          </a:xfrm>
          <a:prstGeom prst="rect">
            <a:avLst/>
          </a:prstGeom>
          <a:solidFill>
            <a:schemeClr val="accent1"/>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901700" marR="0" rtl="0" algn="just">
              <a:lnSpc>
                <a:spcPct val="10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Las ciudades</a:t>
            </a:r>
            <a:endParaRPr/>
          </a:p>
        </p:txBody>
      </p:sp>
      <p:sp>
        <p:nvSpPr>
          <p:cNvPr id="90" name="Google Shape;90;p13"/>
          <p:cNvSpPr/>
          <p:nvPr/>
        </p:nvSpPr>
        <p:spPr>
          <a:xfrm>
            <a:off x="450850" y="-249237"/>
            <a:ext cx="1201737" cy="18653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C000"/>
              </a:buClr>
              <a:buSzPts val="11500"/>
              <a:buFont typeface="Calibri"/>
              <a:buNone/>
            </a:pPr>
            <a:r>
              <a:rPr b="1" i="0" lang="en-US" sz="11500" u="none" cap="none" strike="noStrike">
                <a:solidFill>
                  <a:srgbClr val="FFC000"/>
                </a:solidFill>
                <a:latin typeface="Calibri"/>
                <a:ea typeface="Calibri"/>
                <a:cs typeface="Calibri"/>
                <a:sym typeface="Calibri"/>
              </a:rPr>
              <a:t>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cxnSp>
        <p:nvCxnSpPr>
          <p:cNvPr id="320" name="Google Shape;320;p22"/>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321" name="Google Shape;321;p22"/>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6. LA URBANIZACIÓN EN EL MUNDO</a:t>
            </a:r>
            <a:endParaRPr/>
          </a:p>
        </p:txBody>
      </p:sp>
      <p:sp>
        <p:nvSpPr>
          <p:cNvPr id="322" name="Google Shape;322;p22"/>
          <p:cNvSpPr txBox="1"/>
          <p:nvPr/>
        </p:nvSpPr>
        <p:spPr>
          <a:xfrm>
            <a:off x="249237" y="800100"/>
            <a:ext cx="8643937" cy="64611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El crecimiento de las ciudades hace que se formen distintas áreas urbanas:</a:t>
            </a:r>
            <a:endParaRPr/>
          </a:p>
        </p:txBody>
      </p:sp>
      <p:sp>
        <p:nvSpPr>
          <p:cNvPr id="323" name="Google Shape;323;p22"/>
          <p:cNvSpPr txBox="1"/>
          <p:nvPr/>
        </p:nvSpPr>
        <p:spPr>
          <a:xfrm>
            <a:off x="339725" y="3068637"/>
            <a:ext cx="2951162" cy="3540125"/>
          </a:xfrm>
          <a:prstGeom prst="rect">
            <a:avLst/>
          </a:prstGeom>
          <a:solidFill>
            <a:srgbClr val="93CDDD"/>
          </a:solid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a:solidFill>
                  <a:schemeClr val="dk1"/>
                </a:solidFill>
                <a:latin typeface="Bookman Old Style"/>
                <a:ea typeface="Bookman Old Style"/>
                <a:cs typeface="Bookman Old Style"/>
                <a:sym typeface="Bookman Old Style"/>
              </a:rPr>
              <a:t>Es un área formada por una </a:t>
            </a:r>
            <a:r>
              <a:rPr b="1" i="1" lang="en-US" sz="1600" u="none">
                <a:solidFill>
                  <a:schemeClr val="dk1"/>
                </a:solidFill>
                <a:latin typeface="Bookman Old Style"/>
                <a:ea typeface="Bookman Old Style"/>
                <a:cs typeface="Bookman Old Style"/>
                <a:sym typeface="Bookman Old Style"/>
              </a:rPr>
              <a:t>ciudad</a:t>
            </a:r>
            <a:r>
              <a:rPr b="0" i="0" lang="en-US" sz="1600" u="none">
                <a:solidFill>
                  <a:schemeClr val="dk1"/>
                </a:solidFill>
                <a:latin typeface="Bookman Old Style"/>
                <a:ea typeface="Bookman Old Style"/>
                <a:cs typeface="Bookman Old Style"/>
                <a:sym typeface="Bookman Old Style"/>
              </a:rPr>
              <a:t> </a:t>
            </a:r>
            <a:r>
              <a:rPr b="1" i="1" lang="en-US" sz="1600" u="none">
                <a:solidFill>
                  <a:schemeClr val="dk1"/>
                </a:solidFill>
                <a:latin typeface="Bookman Old Style"/>
                <a:ea typeface="Bookman Old Style"/>
                <a:cs typeface="Bookman Old Style"/>
                <a:sym typeface="Bookman Old Style"/>
              </a:rPr>
              <a:t>principal</a:t>
            </a:r>
            <a:r>
              <a:rPr b="0" i="0" lang="en-US" sz="1600" u="none">
                <a:solidFill>
                  <a:schemeClr val="dk1"/>
                </a:solidFill>
                <a:latin typeface="Bookman Old Style"/>
                <a:ea typeface="Bookman Old Style"/>
                <a:cs typeface="Bookman Old Style"/>
                <a:sym typeface="Bookman Old Style"/>
              </a:rPr>
              <a:t> (la metrópoli: donde se ubican actividades financieras, comerciales,…) </a:t>
            </a:r>
            <a:r>
              <a:rPr b="1" i="1" lang="en-US" sz="1600" u="none">
                <a:solidFill>
                  <a:schemeClr val="dk1"/>
                </a:solidFill>
                <a:latin typeface="Bookman Old Style"/>
                <a:ea typeface="Bookman Old Style"/>
                <a:cs typeface="Bookman Old Style"/>
                <a:sym typeface="Bookman Old Style"/>
              </a:rPr>
              <a:t>y</a:t>
            </a:r>
            <a:r>
              <a:rPr b="0" i="0" lang="en-US" sz="1600" u="none">
                <a:solidFill>
                  <a:schemeClr val="dk1"/>
                </a:solidFill>
                <a:latin typeface="Bookman Old Style"/>
                <a:ea typeface="Bookman Old Style"/>
                <a:cs typeface="Bookman Old Style"/>
                <a:sym typeface="Bookman Old Style"/>
              </a:rPr>
              <a:t> </a:t>
            </a:r>
            <a:r>
              <a:rPr b="1" i="1" lang="en-US" sz="1600" u="none">
                <a:solidFill>
                  <a:schemeClr val="dk1"/>
                </a:solidFill>
                <a:latin typeface="Bookman Old Style"/>
                <a:ea typeface="Bookman Old Style"/>
                <a:cs typeface="Bookman Old Style"/>
                <a:sym typeface="Bookman Old Style"/>
              </a:rPr>
              <a:t>otras localidades cercanas</a:t>
            </a:r>
            <a:r>
              <a:rPr b="0" i="0" lang="en-US" sz="1600" u="none">
                <a:solidFill>
                  <a:schemeClr val="dk1"/>
                </a:solidFill>
                <a:latin typeface="Bookman Old Style"/>
                <a:ea typeface="Bookman Old Style"/>
                <a:cs typeface="Bookman Old Style"/>
                <a:sym typeface="Bookman Old Style"/>
              </a:rPr>
              <a:t> (donde se localizan industrias y barrios residenciales), de menor importancia y que dependen económicamente de la ciudad principal. Por ejemplo: el área metropolitana de Madrid).</a:t>
            </a:r>
            <a:endParaRPr/>
          </a:p>
        </p:txBody>
      </p:sp>
      <p:sp>
        <p:nvSpPr>
          <p:cNvPr id="324" name="Google Shape;324;p22"/>
          <p:cNvSpPr txBox="1"/>
          <p:nvPr/>
        </p:nvSpPr>
        <p:spPr>
          <a:xfrm>
            <a:off x="3579812" y="3068637"/>
            <a:ext cx="2592387" cy="2800350"/>
          </a:xfrm>
          <a:prstGeom prst="rect">
            <a:avLst/>
          </a:prstGeom>
          <a:solidFill>
            <a:srgbClr val="93CDDD"/>
          </a:solid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a:solidFill>
                  <a:schemeClr val="dk1"/>
                </a:solidFill>
                <a:latin typeface="Bookman Old Style"/>
                <a:ea typeface="Bookman Old Style"/>
                <a:cs typeface="Bookman Old Style"/>
                <a:sym typeface="Bookman Old Style"/>
              </a:rPr>
              <a:t>Es la </a:t>
            </a:r>
            <a:r>
              <a:rPr b="1" i="1" lang="en-US" sz="1600" u="none">
                <a:solidFill>
                  <a:schemeClr val="dk1"/>
                </a:solidFill>
                <a:latin typeface="Bookman Old Style"/>
                <a:ea typeface="Bookman Old Style"/>
                <a:cs typeface="Bookman Old Style"/>
                <a:sym typeface="Bookman Old Style"/>
              </a:rPr>
              <a:t>unión de dos o más ciudades próximas entre sí</a:t>
            </a:r>
            <a:r>
              <a:rPr b="0" i="0" lang="en-US" sz="1600" u="none">
                <a:solidFill>
                  <a:schemeClr val="dk1"/>
                </a:solidFill>
                <a:latin typeface="Bookman Old Style"/>
                <a:ea typeface="Bookman Old Style"/>
                <a:cs typeface="Bookman Old Style"/>
                <a:sym typeface="Bookman Old Style"/>
              </a:rPr>
              <a:t>, que acaban formando un único conjunto urbano, aunque cada una de ellas conserva su independencia administrativa. Por ejemplo: la conurbación de Elda-Petrer.</a:t>
            </a:r>
            <a:endParaRPr/>
          </a:p>
        </p:txBody>
      </p:sp>
      <p:sp>
        <p:nvSpPr>
          <p:cNvPr id="325" name="Google Shape;325;p22"/>
          <p:cNvSpPr txBox="1"/>
          <p:nvPr/>
        </p:nvSpPr>
        <p:spPr>
          <a:xfrm>
            <a:off x="6459537" y="3068637"/>
            <a:ext cx="2305050" cy="3540125"/>
          </a:xfrm>
          <a:prstGeom prst="rect">
            <a:avLst/>
          </a:prstGeom>
          <a:solidFill>
            <a:srgbClr val="93CDDD"/>
          </a:solid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a:solidFill>
                  <a:schemeClr val="dk1"/>
                </a:solidFill>
                <a:latin typeface="Bookman Old Style"/>
                <a:ea typeface="Bookman Old Style"/>
                <a:cs typeface="Bookman Old Style"/>
                <a:sym typeface="Bookman Old Style"/>
              </a:rPr>
              <a:t>Es la </a:t>
            </a:r>
            <a:r>
              <a:rPr b="1" i="1" lang="en-US" sz="1600" u="none">
                <a:solidFill>
                  <a:schemeClr val="dk1"/>
                </a:solidFill>
                <a:latin typeface="Bookman Old Style"/>
                <a:ea typeface="Bookman Old Style"/>
                <a:cs typeface="Bookman Old Style"/>
                <a:sym typeface="Bookman Old Style"/>
              </a:rPr>
              <a:t>unión de varias conurbaciones</a:t>
            </a:r>
            <a:r>
              <a:rPr b="0" i="0" lang="en-US" sz="1600" u="none">
                <a:solidFill>
                  <a:schemeClr val="dk1"/>
                </a:solidFill>
                <a:latin typeface="Bookman Old Style"/>
                <a:ea typeface="Bookman Old Style"/>
                <a:cs typeface="Bookman Old Style"/>
                <a:sym typeface="Bookman Old Style"/>
              </a:rPr>
              <a:t>. Son grandes extensiones de terreno completamente urbanizado. Por ejemplo: las regiones de París, Londres, Moscú, Nueva York-Filadelfia-Bostón-Washington D.F., Chicago-Detroit-Cleveland, etc.</a:t>
            </a:r>
            <a:endParaRPr/>
          </a:p>
        </p:txBody>
      </p:sp>
      <p:cxnSp>
        <p:nvCxnSpPr>
          <p:cNvPr id="326" name="Google Shape;326;p22"/>
          <p:cNvCxnSpPr/>
          <p:nvPr/>
        </p:nvCxnSpPr>
        <p:spPr>
          <a:xfrm>
            <a:off x="1639887" y="2174875"/>
            <a:ext cx="5976937" cy="0"/>
          </a:xfrm>
          <a:prstGeom prst="straightConnector1">
            <a:avLst/>
          </a:prstGeom>
          <a:noFill/>
          <a:ln cap="flat" cmpd="sng" w="38100">
            <a:solidFill>
              <a:srgbClr val="002060"/>
            </a:solidFill>
            <a:prstDash val="solid"/>
            <a:miter lim="800000"/>
            <a:headEnd len="med" w="med" type="none"/>
            <a:tailEnd len="med" w="med" type="none"/>
          </a:ln>
        </p:spPr>
      </p:cxnSp>
      <p:cxnSp>
        <p:nvCxnSpPr>
          <p:cNvPr id="327" name="Google Shape;327;p22"/>
          <p:cNvCxnSpPr/>
          <p:nvPr/>
        </p:nvCxnSpPr>
        <p:spPr>
          <a:xfrm>
            <a:off x="1639887" y="2174875"/>
            <a:ext cx="0" cy="893762"/>
          </a:xfrm>
          <a:prstGeom prst="straightConnector1">
            <a:avLst/>
          </a:prstGeom>
          <a:noFill/>
          <a:ln cap="flat" cmpd="sng" w="38100">
            <a:solidFill>
              <a:srgbClr val="002060"/>
            </a:solidFill>
            <a:prstDash val="solid"/>
            <a:miter lim="800000"/>
            <a:headEnd len="med" w="med" type="none"/>
            <a:tailEnd len="med" w="med" type="none"/>
          </a:ln>
        </p:spPr>
      </p:cxnSp>
      <p:cxnSp>
        <p:nvCxnSpPr>
          <p:cNvPr id="328" name="Google Shape;328;p22"/>
          <p:cNvCxnSpPr/>
          <p:nvPr/>
        </p:nvCxnSpPr>
        <p:spPr>
          <a:xfrm>
            <a:off x="7607300" y="2174875"/>
            <a:ext cx="4762" cy="893762"/>
          </a:xfrm>
          <a:prstGeom prst="straightConnector1">
            <a:avLst/>
          </a:prstGeom>
          <a:noFill/>
          <a:ln cap="flat" cmpd="sng" w="38100">
            <a:solidFill>
              <a:srgbClr val="002060"/>
            </a:solidFill>
            <a:prstDash val="solid"/>
            <a:miter lim="800000"/>
            <a:headEnd len="med" w="med" type="none"/>
            <a:tailEnd len="med" w="med" type="none"/>
          </a:ln>
        </p:spPr>
      </p:cxnSp>
      <p:sp>
        <p:nvSpPr>
          <p:cNvPr id="329" name="Google Shape;329;p22"/>
          <p:cNvSpPr txBox="1"/>
          <p:nvPr/>
        </p:nvSpPr>
        <p:spPr>
          <a:xfrm>
            <a:off x="2484437" y="1525587"/>
            <a:ext cx="4751387" cy="476250"/>
          </a:xfrm>
          <a:prstGeom prst="rect">
            <a:avLst/>
          </a:prstGeom>
          <a:solidFill>
            <a:srgbClr val="00206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Bookman Old Style"/>
              <a:buNone/>
            </a:pPr>
            <a:r>
              <a:rPr b="0" i="0" lang="en-US" sz="1600" u="none">
                <a:solidFill>
                  <a:schemeClr val="lt1"/>
                </a:solidFill>
                <a:latin typeface="Bookman Old Style"/>
                <a:ea typeface="Bookman Old Style"/>
                <a:cs typeface="Bookman Old Style"/>
                <a:sym typeface="Bookman Old Style"/>
              </a:rPr>
              <a:t>TIPOS DE AGLOMERACIONES URBANAS</a:t>
            </a:r>
            <a:endParaRPr/>
          </a:p>
        </p:txBody>
      </p:sp>
      <p:cxnSp>
        <p:nvCxnSpPr>
          <p:cNvPr id="330" name="Google Shape;330;p22"/>
          <p:cNvCxnSpPr/>
          <p:nvPr/>
        </p:nvCxnSpPr>
        <p:spPr>
          <a:xfrm>
            <a:off x="4859337" y="2001837"/>
            <a:ext cx="17462" cy="1066800"/>
          </a:xfrm>
          <a:prstGeom prst="straightConnector1">
            <a:avLst/>
          </a:prstGeom>
          <a:noFill/>
          <a:ln cap="flat" cmpd="sng" w="38100">
            <a:solidFill>
              <a:srgbClr val="002060"/>
            </a:solidFill>
            <a:prstDash val="solid"/>
            <a:miter lim="800000"/>
            <a:headEnd len="med" w="med" type="none"/>
            <a:tailEnd len="med" w="med" type="none"/>
          </a:ln>
        </p:spPr>
      </p:cxnSp>
      <p:sp>
        <p:nvSpPr>
          <p:cNvPr id="331" name="Google Shape;331;p22"/>
          <p:cNvSpPr txBox="1"/>
          <p:nvPr/>
        </p:nvSpPr>
        <p:spPr>
          <a:xfrm>
            <a:off x="339725" y="2333625"/>
            <a:ext cx="2952750" cy="576262"/>
          </a:xfrm>
          <a:prstGeom prst="rect">
            <a:avLst/>
          </a:prstGeom>
          <a:solidFill>
            <a:srgbClr val="0070C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Bookman Old Style"/>
              <a:buNone/>
            </a:pPr>
            <a:r>
              <a:rPr b="0" i="0" lang="en-US" sz="1600" u="none">
                <a:solidFill>
                  <a:srgbClr val="FFFFFF"/>
                </a:solidFill>
                <a:latin typeface="Bookman Old Style"/>
                <a:ea typeface="Bookman Old Style"/>
                <a:cs typeface="Bookman Old Style"/>
                <a:sym typeface="Bookman Old Style"/>
              </a:rPr>
              <a:t>ÁREAS METROPOLITANAS</a:t>
            </a:r>
            <a:endParaRPr/>
          </a:p>
        </p:txBody>
      </p:sp>
      <p:sp>
        <p:nvSpPr>
          <p:cNvPr id="332" name="Google Shape;332;p22"/>
          <p:cNvSpPr txBox="1"/>
          <p:nvPr/>
        </p:nvSpPr>
        <p:spPr>
          <a:xfrm>
            <a:off x="3579812" y="2333625"/>
            <a:ext cx="2592387" cy="576262"/>
          </a:xfrm>
          <a:prstGeom prst="rect">
            <a:avLst/>
          </a:prstGeom>
          <a:solidFill>
            <a:srgbClr val="0070C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Bookman Old Style"/>
              <a:buNone/>
            </a:pPr>
            <a:r>
              <a:rPr b="0" i="0" lang="en-US" sz="1600" u="none">
                <a:solidFill>
                  <a:srgbClr val="FFFFFF"/>
                </a:solidFill>
                <a:latin typeface="Bookman Old Style"/>
                <a:ea typeface="Bookman Old Style"/>
                <a:cs typeface="Bookman Old Style"/>
                <a:sym typeface="Bookman Old Style"/>
              </a:rPr>
              <a:t>CONURBACIONES</a:t>
            </a:r>
            <a:endParaRPr/>
          </a:p>
        </p:txBody>
      </p:sp>
      <p:sp>
        <p:nvSpPr>
          <p:cNvPr id="333" name="Google Shape;333;p22"/>
          <p:cNvSpPr txBox="1"/>
          <p:nvPr/>
        </p:nvSpPr>
        <p:spPr>
          <a:xfrm>
            <a:off x="6459537" y="2333625"/>
            <a:ext cx="2305050" cy="576262"/>
          </a:xfrm>
          <a:prstGeom prst="rect">
            <a:avLst/>
          </a:prstGeom>
          <a:solidFill>
            <a:srgbClr val="0070C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Bookman Old Style"/>
              <a:buNone/>
            </a:pPr>
            <a:r>
              <a:rPr b="0" i="0" lang="en-US" sz="1600" u="none">
                <a:solidFill>
                  <a:srgbClr val="FFFFFF"/>
                </a:solidFill>
                <a:latin typeface="Bookman Old Style"/>
                <a:ea typeface="Bookman Old Style"/>
                <a:cs typeface="Bookman Old Style"/>
                <a:sym typeface="Bookman Old Style"/>
              </a:rPr>
              <a:t>MEGALÓPOLIS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pic>
        <p:nvPicPr>
          <p:cNvPr descr="4a1d5642-11ac-7e39-a786-c6f7134c9b46" id="338" name="Google Shape;338;p23"/>
          <p:cNvPicPr preferRelativeResize="0"/>
          <p:nvPr/>
        </p:nvPicPr>
        <p:blipFill rotWithShape="1">
          <a:blip r:embed="rId3">
            <a:alphaModFix/>
          </a:blip>
          <a:srcRect b="3767" l="2011" r="2119" t="0"/>
          <a:stretch/>
        </p:blipFill>
        <p:spPr>
          <a:xfrm>
            <a:off x="828675" y="1117600"/>
            <a:ext cx="7486650" cy="4968875"/>
          </a:xfrm>
          <a:prstGeom prst="rect">
            <a:avLst/>
          </a:prstGeom>
          <a:noFill/>
          <a:ln>
            <a:noFill/>
          </a:ln>
        </p:spPr>
      </p:pic>
      <p:pic>
        <p:nvPicPr>
          <p:cNvPr descr="conurbacion-elda-petrer2" id="339" name="Google Shape;339;p23"/>
          <p:cNvPicPr preferRelativeResize="0"/>
          <p:nvPr/>
        </p:nvPicPr>
        <p:blipFill rotWithShape="1">
          <a:blip r:embed="rId4">
            <a:alphaModFix/>
          </a:blip>
          <a:srcRect b="0" l="0" r="0" t="0"/>
          <a:stretch/>
        </p:blipFill>
        <p:spPr>
          <a:xfrm>
            <a:off x="792162" y="1087437"/>
            <a:ext cx="7607300" cy="5070475"/>
          </a:xfrm>
          <a:prstGeom prst="rect">
            <a:avLst/>
          </a:prstGeom>
          <a:noFill/>
          <a:ln>
            <a:noFill/>
          </a:ln>
        </p:spPr>
      </p:pic>
      <p:pic>
        <p:nvPicPr>
          <p:cNvPr descr="20-mayores-aglomeraciones-urbanas-del-mundo-2-L-Y-AgFR" id="340" name="Google Shape;340;p23"/>
          <p:cNvPicPr preferRelativeResize="0"/>
          <p:nvPr/>
        </p:nvPicPr>
        <p:blipFill rotWithShape="1">
          <a:blip r:embed="rId5">
            <a:alphaModFix/>
          </a:blip>
          <a:srcRect b="0" l="0" r="0" t="0"/>
          <a:stretch/>
        </p:blipFill>
        <p:spPr>
          <a:xfrm>
            <a:off x="768350" y="1066800"/>
            <a:ext cx="7607300" cy="5051425"/>
          </a:xfrm>
          <a:prstGeom prst="rect">
            <a:avLst/>
          </a:prstGeom>
          <a:noFill/>
          <a:ln>
            <a:noFill/>
          </a:ln>
          <a:effectLst>
            <a:outerShdw blurRad="63500" dir="8100000" dist="107763">
              <a:srgbClr val="808080">
                <a:alpha val="49803"/>
              </a:srgbClr>
            </a:outerShdw>
          </a:effectLst>
        </p:spPr>
      </p:pic>
      <p:cxnSp>
        <p:nvCxnSpPr>
          <p:cNvPr id="341" name="Google Shape;341;p23"/>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342" name="Google Shape;342;p23"/>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6. LA URBANIZACIÓN EN EL MUNDO</a:t>
            </a:r>
            <a:endParaRPr/>
          </a:p>
        </p:txBody>
      </p:sp>
      <p:sp>
        <p:nvSpPr>
          <p:cNvPr id="343" name="Google Shape;343;p23"/>
          <p:cNvSpPr txBox="1"/>
          <p:nvPr/>
        </p:nvSpPr>
        <p:spPr>
          <a:xfrm>
            <a:off x="792162" y="6086475"/>
            <a:ext cx="76073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Conurbación</a:t>
            </a:r>
            <a:endParaRPr/>
          </a:p>
        </p:txBody>
      </p:sp>
      <p:sp>
        <p:nvSpPr>
          <p:cNvPr id="344" name="Google Shape;344;p23"/>
          <p:cNvSpPr txBox="1"/>
          <p:nvPr/>
        </p:nvSpPr>
        <p:spPr>
          <a:xfrm>
            <a:off x="-757237" y="6021387"/>
            <a:ext cx="15494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45" name="Google Shape;345;p23"/>
          <p:cNvSpPr txBox="1"/>
          <p:nvPr/>
        </p:nvSpPr>
        <p:spPr>
          <a:xfrm>
            <a:off x="792162" y="6105525"/>
            <a:ext cx="76073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Megalópolis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cxnSp>
        <p:nvCxnSpPr>
          <p:cNvPr id="350" name="Google Shape;350;p24"/>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351" name="Google Shape;351;p24"/>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52" name="Google Shape;352;p24"/>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7. LAS CIUDADES DEL MUNDO</a:t>
            </a:r>
            <a:endParaRPr/>
          </a:p>
        </p:txBody>
      </p:sp>
      <p:sp>
        <p:nvSpPr>
          <p:cNvPr id="353" name="Google Shape;353;p24"/>
          <p:cNvSpPr txBox="1"/>
          <p:nvPr/>
        </p:nvSpPr>
        <p:spPr>
          <a:xfrm>
            <a:off x="250825" y="836612"/>
            <a:ext cx="8642350" cy="5813425"/>
          </a:xfrm>
          <a:prstGeom prst="rect">
            <a:avLst/>
          </a:prstGeom>
          <a:noFill/>
          <a:ln>
            <a:noFill/>
          </a:ln>
        </p:spPr>
        <p:txBody>
          <a:bodyPr anchorCtr="0" anchor="t" bIns="45700" lIns="91425" spcFirstLastPara="1" rIns="91425" wrap="square" tIns="45700">
            <a:noAutofit/>
          </a:bodyPr>
          <a:lstStyle/>
          <a:p>
            <a:pPr indent="-268287" lvl="0" marL="268287" marR="0" rtl="0" algn="just">
              <a:lnSpc>
                <a:spcPct val="115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1</a:t>
            </a:r>
            <a:r>
              <a:rPr b="1" i="0" lang="en-US" sz="1600" u="none">
                <a:solidFill>
                  <a:schemeClr val="dk1"/>
                </a:solidFill>
                <a:latin typeface="Bookman Old Style"/>
                <a:ea typeface="Bookman Old Style"/>
                <a:cs typeface="Bookman Old Style"/>
                <a:sym typeface="Bookman Old Style"/>
              </a:rPr>
              <a:t>.  </a:t>
            </a:r>
            <a:r>
              <a:rPr b="1" i="0" lang="en-US" sz="1600" u="sng">
                <a:solidFill>
                  <a:schemeClr val="dk1"/>
                </a:solidFill>
                <a:latin typeface="Bookman Old Style"/>
                <a:ea typeface="Bookman Old Style"/>
                <a:cs typeface="Bookman Old Style"/>
                <a:sym typeface="Bookman Old Style"/>
              </a:rPr>
              <a:t>Las ciudades en los países menos desarrollados</a:t>
            </a:r>
            <a:r>
              <a:rPr b="1" i="0" lang="en-US" sz="1600" u="none">
                <a:solidFill>
                  <a:schemeClr val="dk1"/>
                </a:solidFill>
                <a:latin typeface="Bookman Old Style"/>
                <a:ea typeface="Bookman Old Style"/>
                <a:cs typeface="Bookman Old Style"/>
                <a:sym typeface="Bookman Old Style"/>
              </a:rPr>
              <a:t>.</a:t>
            </a:r>
            <a:endParaRPr b="0" i="0" sz="1600" u="none">
              <a:solidFill>
                <a:schemeClr val="dk1"/>
              </a:solidFill>
              <a:latin typeface="Bookman Old Style"/>
              <a:ea typeface="Bookman Old Style"/>
              <a:cs typeface="Bookman Old Style"/>
              <a:sym typeface="Bookman Old Style"/>
            </a:endParaRPr>
          </a:p>
          <a:p>
            <a:pPr indent="-268287" lvl="0" marL="268287" marR="0" rtl="0" algn="just">
              <a:lnSpc>
                <a:spcPct val="115000"/>
              </a:lnSpc>
              <a:spcBef>
                <a:spcPts val="1000"/>
              </a:spcBef>
              <a:spcAft>
                <a:spcPts val="0"/>
              </a:spcAft>
              <a:buClr>
                <a:schemeClr val="dk1"/>
              </a:buClr>
              <a:buSzPts val="1500"/>
              <a:buFont typeface="Times New Roman"/>
              <a:buChar char="-"/>
            </a:pPr>
            <a:r>
              <a:rPr b="0" i="0" lang="en-US" sz="1500" u="none">
                <a:solidFill>
                  <a:schemeClr val="dk1"/>
                </a:solidFill>
                <a:latin typeface="Bookman Old Style"/>
                <a:ea typeface="Bookman Old Style"/>
                <a:cs typeface="Bookman Old Style"/>
                <a:sym typeface="Bookman Old Style"/>
              </a:rPr>
              <a:t>En estos países hay </a:t>
            </a:r>
            <a:r>
              <a:rPr b="1" i="1" lang="en-US" sz="1500" u="none">
                <a:solidFill>
                  <a:schemeClr val="dk1"/>
                </a:solidFill>
                <a:latin typeface="Bookman Old Style"/>
                <a:ea typeface="Bookman Old Style"/>
                <a:cs typeface="Bookman Old Style"/>
                <a:sym typeface="Bookman Old Style"/>
              </a:rPr>
              <a:t>pocas</a:t>
            </a:r>
            <a:r>
              <a:rPr b="0" i="0" lang="en-US" sz="1500" u="none">
                <a:solidFill>
                  <a:schemeClr val="dk1"/>
                </a:solidFill>
                <a:latin typeface="Bookman Old Style"/>
                <a:ea typeface="Bookman Old Style"/>
                <a:cs typeface="Bookman Old Style"/>
                <a:sym typeface="Bookman Old Style"/>
              </a:rPr>
              <a:t> ciudades pero son </a:t>
            </a:r>
            <a:r>
              <a:rPr b="1" i="1" lang="en-US" sz="1500" u="none">
                <a:solidFill>
                  <a:schemeClr val="dk1"/>
                </a:solidFill>
                <a:latin typeface="Bookman Old Style"/>
                <a:ea typeface="Bookman Old Style"/>
                <a:cs typeface="Bookman Old Style"/>
                <a:sym typeface="Bookman Old Style"/>
              </a:rPr>
              <a:t>muy grandes, </a:t>
            </a:r>
            <a:r>
              <a:rPr b="0" i="0" lang="en-US" sz="1500" u="none">
                <a:solidFill>
                  <a:schemeClr val="dk1"/>
                </a:solidFill>
                <a:latin typeface="Bookman Old Style"/>
                <a:ea typeface="Bookman Old Style"/>
                <a:cs typeface="Bookman Old Style"/>
                <a:sym typeface="Bookman Old Style"/>
              </a:rPr>
              <a:t>como, por ejemplo, México D.F., Buenos Aires, Río de Janeiro, Nueva Delhi o Dacca.</a:t>
            </a:r>
            <a:endParaRPr/>
          </a:p>
          <a:p>
            <a:pPr indent="-268287" lvl="0" marL="268287" marR="0" rtl="0" algn="just">
              <a:lnSpc>
                <a:spcPct val="115000"/>
              </a:lnSpc>
              <a:spcBef>
                <a:spcPts val="1000"/>
              </a:spcBef>
              <a:spcAft>
                <a:spcPts val="0"/>
              </a:spcAft>
              <a:buClr>
                <a:schemeClr val="dk1"/>
              </a:buClr>
              <a:buSzPts val="1500"/>
              <a:buFont typeface="Times New Roman"/>
              <a:buChar char="-"/>
            </a:pPr>
            <a:r>
              <a:rPr b="1" i="0" lang="en-US" sz="1500" u="sng">
                <a:solidFill>
                  <a:schemeClr val="dk1"/>
                </a:solidFill>
                <a:latin typeface="Bookman Old Style"/>
                <a:ea typeface="Bookman Old Style"/>
                <a:cs typeface="Bookman Old Style"/>
                <a:sym typeface="Bookman Old Style"/>
              </a:rPr>
              <a:t>Características</a:t>
            </a:r>
            <a:r>
              <a:rPr b="0" i="0" lang="en-US" sz="1500" u="none">
                <a:solidFill>
                  <a:schemeClr val="dk1"/>
                </a:solidFill>
                <a:latin typeface="Bookman Old Style"/>
                <a:ea typeface="Bookman Old Style"/>
                <a:cs typeface="Bookman Old Style"/>
                <a:sym typeface="Bookman Old Style"/>
              </a:rPr>
              <a:t>: → En las últimas décadas se ha producido un </a:t>
            </a:r>
            <a:r>
              <a:rPr b="0" i="1" lang="en-US" sz="1500" u="none">
                <a:solidFill>
                  <a:schemeClr val="dk1"/>
                </a:solidFill>
                <a:latin typeface="Bookman Old Style"/>
                <a:ea typeface="Bookman Old Style"/>
                <a:cs typeface="Bookman Old Style"/>
                <a:sym typeface="Bookman Old Style"/>
              </a:rPr>
              <a:t>crecimiento urbano desordenado</a:t>
            </a:r>
            <a:r>
              <a:rPr b="0" i="0" lang="en-US" sz="1500" u="none">
                <a:solidFill>
                  <a:schemeClr val="dk1"/>
                </a:solidFill>
                <a:latin typeface="Bookman Old Style"/>
                <a:ea typeface="Bookman Old Style"/>
                <a:cs typeface="Bookman Old Style"/>
                <a:sym typeface="Bookman Old Style"/>
              </a:rPr>
              <a:t>, con grandes </a:t>
            </a:r>
            <a:r>
              <a:rPr b="0" i="1" lang="en-US" sz="1500" u="none">
                <a:solidFill>
                  <a:schemeClr val="dk1"/>
                </a:solidFill>
                <a:latin typeface="Bookman Old Style"/>
                <a:ea typeface="Bookman Old Style"/>
                <a:cs typeface="Bookman Old Style"/>
                <a:sym typeface="Bookman Old Style"/>
              </a:rPr>
              <a:t>contrastes</a:t>
            </a:r>
            <a:r>
              <a:rPr b="0" i="0" lang="en-US" sz="1500" u="none">
                <a:solidFill>
                  <a:schemeClr val="dk1"/>
                </a:solidFill>
                <a:latin typeface="Bookman Old Style"/>
                <a:ea typeface="Bookman Old Style"/>
                <a:cs typeface="Bookman Old Style"/>
                <a:sym typeface="Bookman Old Style"/>
              </a:rPr>
              <a:t> entre los barrios residenciales de clase media-alta (dotados de todo tipo de servicios) y la periferia de la ciudad (son barrios de chabolas, llamadas “</a:t>
            </a:r>
            <a:r>
              <a:rPr b="1" i="0" lang="en-US" sz="1500" u="none">
                <a:solidFill>
                  <a:schemeClr val="dk1"/>
                </a:solidFill>
                <a:latin typeface="Bookman Old Style"/>
                <a:ea typeface="Bookman Old Style"/>
                <a:cs typeface="Bookman Old Style"/>
                <a:sym typeface="Bookman Old Style"/>
              </a:rPr>
              <a:t>favelas</a:t>
            </a:r>
            <a:r>
              <a:rPr b="0" i="0" lang="en-US" sz="1500" u="none">
                <a:solidFill>
                  <a:schemeClr val="dk1"/>
                </a:solidFill>
                <a:latin typeface="Bookman Old Style"/>
                <a:ea typeface="Bookman Old Style"/>
                <a:cs typeface="Bookman Old Style"/>
                <a:sym typeface="Bookman Old Style"/>
              </a:rPr>
              <a:t>” en Brasil o “</a:t>
            </a:r>
            <a:r>
              <a:rPr b="1" i="0" lang="en-US" sz="1500" u="none">
                <a:solidFill>
                  <a:schemeClr val="dk1"/>
                </a:solidFill>
                <a:latin typeface="Bookman Old Style"/>
                <a:ea typeface="Bookman Old Style"/>
                <a:cs typeface="Bookman Old Style"/>
                <a:sym typeface="Bookman Old Style"/>
              </a:rPr>
              <a:t>Bidonvilles</a:t>
            </a:r>
            <a:r>
              <a:rPr b="0" i="0" lang="en-US" sz="1500" u="none">
                <a:solidFill>
                  <a:schemeClr val="dk1"/>
                </a:solidFill>
                <a:latin typeface="Bookman Old Style"/>
                <a:ea typeface="Bookman Old Style"/>
                <a:cs typeface="Bookman Old Style"/>
                <a:sym typeface="Bookman Old Style"/>
              </a:rPr>
              <a:t>”, en África, sin servicios básicos de agua, luz, educativos, sanitarios, etc).</a:t>
            </a:r>
            <a:endParaRPr b="1" i="0" sz="1400" u="none">
              <a:solidFill>
                <a:schemeClr val="dk1"/>
              </a:solidFill>
              <a:latin typeface="Bookman Old Style"/>
              <a:ea typeface="Bookman Old Style"/>
              <a:cs typeface="Bookman Old Style"/>
              <a:sym typeface="Bookman Old Style"/>
            </a:endParaRPr>
          </a:p>
          <a:p>
            <a:pPr indent="-268287" lvl="0" marL="268287" marR="0" rtl="0" algn="just">
              <a:lnSpc>
                <a:spcPct val="115000"/>
              </a:lnSpc>
              <a:spcBef>
                <a:spcPts val="100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2.   </a:t>
            </a:r>
            <a:r>
              <a:rPr b="1" i="0" lang="en-US" sz="1600" u="sng">
                <a:solidFill>
                  <a:schemeClr val="dk1"/>
                </a:solidFill>
                <a:latin typeface="Bookman Old Style"/>
                <a:ea typeface="Bookman Old Style"/>
                <a:cs typeface="Bookman Old Style"/>
                <a:sym typeface="Bookman Old Style"/>
              </a:rPr>
              <a:t>Las ciudades en los países desarrollados.</a:t>
            </a:r>
            <a:endParaRPr b="0" i="0" sz="1600" u="sng">
              <a:solidFill>
                <a:schemeClr val="dk1"/>
              </a:solidFill>
              <a:latin typeface="Bookman Old Style"/>
              <a:ea typeface="Bookman Old Style"/>
              <a:cs typeface="Bookman Old Style"/>
              <a:sym typeface="Bookman Old Style"/>
            </a:endParaRPr>
          </a:p>
          <a:p>
            <a:pPr indent="-268287" lvl="0" marL="268287" marR="0" rtl="0" algn="just">
              <a:lnSpc>
                <a:spcPct val="115000"/>
              </a:lnSpc>
              <a:spcBef>
                <a:spcPts val="1000"/>
              </a:spcBef>
              <a:spcAft>
                <a:spcPts val="0"/>
              </a:spcAft>
              <a:buClr>
                <a:schemeClr val="dk1"/>
              </a:buClr>
              <a:buSzPts val="1500"/>
              <a:buFont typeface="Times New Roman"/>
              <a:buChar char="-"/>
            </a:pPr>
            <a:r>
              <a:rPr b="0" i="0" lang="en-US" sz="1500" u="none">
                <a:solidFill>
                  <a:schemeClr val="dk1"/>
                </a:solidFill>
                <a:latin typeface="Bookman Old Style"/>
                <a:ea typeface="Bookman Old Style"/>
                <a:cs typeface="Bookman Old Style"/>
                <a:sym typeface="Bookman Old Style"/>
              </a:rPr>
              <a:t>En estos países hay </a:t>
            </a:r>
            <a:r>
              <a:rPr b="1" i="1" lang="en-US" sz="1500" u="none">
                <a:solidFill>
                  <a:schemeClr val="dk1"/>
                </a:solidFill>
                <a:latin typeface="Bookman Old Style"/>
                <a:ea typeface="Bookman Old Style"/>
                <a:cs typeface="Bookman Old Style"/>
                <a:sym typeface="Bookman Old Style"/>
              </a:rPr>
              <a:t>muchas</a:t>
            </a:r>
            <a:r>
              <a:rPr b="0" i="0" lang="en-US" sz="1500" u="none">
                <a:solidFill>
                  <a:schemeClr val="dk1"/>
                </a:solidFill>
                <a:latin typeface="Bookman Old Style"/>
                <a:ea typeface="Bookman Old Style"/>
                <a:cs typeface="Bookman Old Style"/>
                <a:sym typeface="Bookman Old Style"/>
              </a:rPr>
              <a:t> ciudades pero de </a:t>
            </a:r>
            <a:r>
              <a:rPr b="1" i="1" lang="en-US" sz="1500" u="none">
                <a:solidFill>
                  <a:schemeClr val="dk1"/>
                </a:solidFill>
                <a:latin typeface="Bookman Old Style"/>
                <a:ea typeface="Bookman Old Style"/>
                <a:cs typeface="Bookman Old Style"/>
                <a:sym typeface="Bookman Old Style"/>
              </a:rPr>
              <a:t>tamaño mediano o pequeño</a:t>
            </a:r>
            <a:r>
              <a:rPr b="0" i="0" lang="en-US" sz="1500" u="none">
                <a:solidFill>
                  <a:schemeClr val="dk1"/>
                </a:solidFill>
                <a:latin typeface="Bookman Old Style"/>
                <a:ea typeface="Bookman Old Style"/>
                <a:cs typeface="Bookman Old Style"/>
                <a:sym typeface="Bookman Old Style"/>
              </a:rPr>
              <a:t>. También hay grandes megalópolis, como Tokyo, Londres, París o Nueva York.</a:t>
            </a:r>
            <a:endParaRPr/>
          </a:p>
          <a:p>
            <a:pPr indent="-268287" lvl="0" marL="268287" marR="0" rtl="0" algn="just">
              <a:lnSpc>
                <a:spcPct val="115000"/>
              </a:lnSpc>
              <a:spcBef>
                <a:spcPts val="1000"/>
              </a:spcBef>
              <a:spcAft>
                <a:spcPts val="0"/>
              </a:spcAft>
              <a:buClr>
                <a:schemeClr val="dk1"/>
              </a:buClr>
              <a:buSzPts val="1500"/>
              <a:buFont typeface="Times New Roman"/>
              <a:buChar char="-"/>
            </a:pPr>
            <a:r>
              <a:rPr b="1" i="0" lang="en-US" sz="1500" u="sng">
                <a:solidFill>
                  <a:schemeClr val="dk1"/>
                </a:solidFill>
                <a:latin typeface="Bookman Old Style"/>
                <a:ea typeface="Bookman Old Style"/>
                <a:cs typeface="Bookman Old Style"/>
                <a:sym typeface="Bookman Old Style"/>
              </a:rPr>
              <a:t>Características</a:t>
            </a:r>
            <a:r>
              <a:rPr b="0" i="0" lang="en-US" sz="1500" u="none">
                <a:solidFill>
                  <a:schemeClr val="dk1"/>
                </a:solidFill>
                <a:latin typeface="Bookman Old Style"/>
                <a:ea typeface="Bookman Old Style"/>
                <a:cs typeface="Bookman Old Style"/>
                <a:sym typeface="Bookman Old Style"/>
              </a:rPr>
              <a:t> → El </a:t>
            </a:r>
            <a:r>
              <a:rPr b="0" i="1" lang="en-US" sz="1500" u="none">
                <a:solidFill>
                  <a:schemeClr val="dk1"/>
                </a:solidFill>
                <a:latin typeface="Bookman Old Style"/>
                <a:ea typeface="Bookman Old Style"/>
                <a:cs typeface="Bookman Old Style"/>
                <a:sym typeface="Bookman Old Style"/>
              </a:rPr>
              <a:t>crecimiento urbano ha sido planificado</a:t>
            </a:r>
            <a:r>
              <a:rPr b="0" i="0" lang="en-US" sz="1500" u="none">
                <a:solidFill>
                  <a:schemeClr val="dk1"/>
                </a:solidFill>
                <a:latin typeface="Bookman Old Style"/>
                <a:ea typeface="Bookman Old Style"/>
                <a:cs typeface="Bookman Old Style"/>
                <a:sym typeface="Bookman Old Style"/>
              </a:rPr>
              <a:t>, con </a:t>
            </a:r>
            <a:r>
              <a:rPr b="0" i="1" lang="en-US" sz="1500" u="none">
                <a:solidFill>
                  <a:schemeClr val="dk1"/>
                </a:solidFill>
                <a:latin typeface="Bookman Old Style"/>
                <a:ea typeface="Bookman Old Style"/>
                <a:cs typeface="Bookman Old Style"/>
                <a:sym typeface="Bookman Old Style"/>
              </a:rPr>
              <a:t>menor número de contrastes</a:t>
            </a:r>
            <a:r>
              <a:rPr b="0" i="0" lang="en-US" sz="1500" u="none">
                <a:solidFill>
                  <a:schemeClr val="dk1"/>
                </a:solidFill>
                <a:latin typeface="Bookman Old Style"/>
                <a:ea typeface="Bookman Old Style"/>
                <a:cs typeface="Bookman Old Style"/>
                <a:sym typeface="Bookman Old Style"/>
              </a:rPr>
              <a:t> entre las diferentes áreas; cuentan con zonas verdes, buen desarrollo de los servicios básicos, modernos sistemas de transporte, vías de comunicación adecuadas; muchas de las actividades económicas se han trasladado a las </a:t>
            </a:r>
            <a:r>
              <a:rPr b="0" i="0" lang="en-US" sz="1500" u="sng">
                <a:solidFill>
                  <a:schemeClr val="dk1"/>
                </a:solidFill>
                <a:latin typeface="Bookman Old Style"/>
                <a:ea typeface="Bookman Old Style"/>
                <a:cs typeface="Bookman Old Style"/>
                <a:sym typeface="Bookman Old Style"/>
              </a:rPr>
              <a:t>afueras</a:t>
            </a:r>
            <a:r>
              <a:rPr b="0" i="0" lang="en-US" sz="1500" u="none">
                <a:solidFill>
                  <a:schemeClr val="dk1"/>
                </a:solidFill>
                <a:latin typeface="Bookman Old Style"/>
                <a:ea typeface="Bookman Old Style"/>
                <a:cs typeface="Bookman Old Style"/>
                <a:sym typeface="Bookman Old Style"/>
              </a:rPr>
              <a:t>, donde también se están construyendo muchos barrios residenciales de clase media y alta. Pero la crisis de la industria en muchas ciudades ha provocado la aparición de </a:t>
            </a:r>
            <a:r>
              <a:rPr b="1" i="0" lang="en-US" sz="1500" u="none">
                <a:solidFill>
                  <a:schemeClr val="dk1"/>
                </a:solidFill>
                <a:latin typeface="Bookman Old Style"/>
                <a:ea typeface="Bookman Old Style"/>
                <a:cs typeface="Bookman Old Style"/>
                <a:sym typeface="Bookman Old Style"/>
              </a:rPr>
              <a:t>barrios-ghetto</a:t>
            </a:r>
            <a:r>
              <a:rPr b="0" i="0" lang="en-US" sz="1500" u="none">
                <a:solidFill>
                  <a:schemeClr val="dk1"/>
                </a:solidFill>
                <a:latin typeface="Bookman Old Style"/>
                <a:ea typeface="Bookman Old Style"/>
                <a:cs typeface="Bookman Old Style"/>
                <a:sym typeface="Bookman Old Style"/>
              </a:rPr>
              <a:t>, donde se concentra la población inmigrante y con menor capacidad adquisitiva.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cxnSp>
        <p:nvCxnSpPr>
          <p:cNvPr id="358" name="Google Shape;358;p25"/>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359" name="Google Shape;359;p25"/>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7. LAS CIUDADES DEL MUNDO</a:t>
            </a:r>
            <a:endParaRPr/>
          </a:p>
        </p:txBody>
      </p:sp>
      <p:pic>
        <p:nvPicPr>
          <p:cNvPr id="360" name="Google Shape;360;p25"/>
          <p:cNvPicPr preferRelativeResize="0"/>
          <p:nvPr/>
        </p:nvPicPr>
        <p:blipFill rotWithShape="1">
          <a:blip r:embed="rId3">
            <a:alphaModFix/>
          </a:blip>
          <a:srcRect b="0" l="0" r="0" t="0"/>
          <a:stretch/>
        </p:blipFill>
        <p:spPr>
          <a:xfrm>
            <a:off x="611187" y="1009650"/>
            <a:ext cx="3778250" cy="2520950"/>
          </a:xfrm>
          <a:prstGeom prst="rect">
            <a:avLst/>
          </a:prstGeom>
          <a:noFill/>
          <a:ln>
            <a:noFill/>
          </a:ln>
        </p:spPr>
      </p:pic>
      <p:pic>
        <p:nvPicPr>
          <p:cNvPr id="361" name="Google Shape;361;p25"/>
          <p:cNvPicPr preferRelativeResize="0"/>
          <p:nvPr/>
        </p:nvPicPr>
        <p:blipFill rotWithShape="1">
          <a:blip r:embed="rId4">
            <a:alphaModFix/>
          </a:blip>
          <a:srcRect b="0" l="0" r="0" t="0"/>
          <a:stretch/>
        </p:blipFill>
        <p:spPr>
          <a:xfrm>
            <a:off x="611187" y="3841750"/>
            <a:ext cx="3778250" cy="2663825"/>
          </a:xfrm>
          <a:prstGeom prst="rect">
            <a:avLst/>
          </a:prstGeom>
          <a:noFill/>
          <a:ln>
            <a:noFill/>
          </a:ln>
        </p:spPr>
      </p:pic>
      <p:pic>
        <p:nvPicPr>
          <p:cNvPr id="362" name="Google Shape;362;p25"/>
          <p:cNvPicPr preferRelativeResize="0"/>
          <p:nvPr/>
        </p:nvPicPr>
        <p:blipFill rotWithShape="1">
          <a:blip r:embed="rId5">
            <a:alphaModFix/>
          </a:blip>
          <a:srcRect b="0" l="0" r="0" t="0"/>
          <a:stretch/>
        </p:blipFill>
        <p:spPr>
          <a:xfrm>
            <a:off x="4787900" y="1009650"/>
            <a:ext cx="3733800" cy="2520950"/>
          </a:xfrm>
          <a:prstGeom prst="rect">
            <a:avLst/>
          </a:prstGeom>
          <a:noFill/>
          <a:ln>
            <a:noFill/>
          </a:ln>
        </p:spPr>
      </p:pic>
      <p:pic>
        <p:nvPicPr>
          <p:cNvPr id="363" name="Google Shape;363;p25"/>
          <p:cNvPicPr preferRelativeResize="0"/>
          <p:nvPr/>
        </p:nvPicPr>
        <p:blipFill rotWithShape="1">
          <a:blip r:embed="rId6">
            <a:alphaModFix/>
          </a:blip>
          <a:srcRect b="0" l="0" r="0" t="0"/>
          <a:stretch/>
        </p:blipFill>
        <p:spPr>
          <a:xfrm>
            <a:off x="4806950" y="3829050"/>
            <a:ext cx="3714750" cy="2676525"/>
          </a:xfrm>
          <a:prstGeom prst="rect">
            <a:avLst/>
          </a:prstGeom>
          <a:noFill/>
          <a:ln>
            <a:noFill/>
          </a:ln>
        </p:spPr>
      </p:pic>
      <p:sp>
        <p:nvSpPr>
          <p:cNvPr id="364" name="Google Shape;364;p25"/>
          <p:cNvSpPr txBox="1"/>
          <p:nvPr/>
        </p:nvSpPr>
        <p:spPr>
          <a:xfrm>
            <a:off x="611187" y="3284537"/>
            <a:ext cx="377825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Banlieu de París</a:t>
            </a:r>
            <a:endParaRPr/>
          </a:p>
        </p:txBody>
      </p:sp>
      <p:sp>
        <p:nvSpPr>
          <p:cNvPr id="365" name="Google Shape;365;p25"/>
          <p:cNvSpPr txBox="1"/>
          <p:nvPr/>
        </p:nvSpPr>
        <p:spPr>
          <a:xfrm>
            <a:off x="4787900" y="3284537"/>
            <a:ext cx="37338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Favela de Río de Janeiro</a:t>
            </a:r>
            <a:endParaRPr/>
          </a:p>
        </p:txBody>
      </p:sp>
      <p:sp>
        <p:nvSpPr>
          <p:cNvPr id="366" name="Google Shape;366;p25"/>
          <p:cNvSpPr txBox="1"/>
          <p:nvPr/>
        </p:nvSpPr>
        <p:spPr>
          <a:xfrm>
            <a:off x="582612" y="6342062"/>
            <a:ext cx="3806825" cy="368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Shenzen (China)</a:t>
            </a:r>
            <a:endParaRPr/>
          </a:p>
        </p:txBody>
      </p:sp>
      <p:sp>
        <p:nvSpPr>
          <p:cNvPr id="367" name="Google Shape;367;p25"/>
          <p:cNvSpPr txBox="1"/>
          <p:nvPr/>
        </p:nvSpPr>
        <p:spPr>
          <a:xfrm>
            <a:off x="4760912" y="6310312"/>
            <a:ext cx="3808412" cy="368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Manhattan (Nueva York)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6"/>
          <p:cNvSpPr txBox="1"/>
          <p:nvPr/>
        </p:nvSpPr>
        <p:spPr>
          <a:xfrm>
            <a:off x="200025" y="908050"/>
            <a:ext cx="8672512" cy="523875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chemeClr val="dk1"/>
              </a:buClr>
              <a:buSzPts val="1700"/>
              <a:buFont typeface="Times New Roman"/>
              <a:buChar char="-"/>
            </a:pPr>
            <a:r>
              <a:rPr b="1" i="1" lang="en-US" sz="1700" u="sng">
                <a:solidFill>
                  <a:schemeClr val="dk1"/>
                </a:solidFill>
                <a:latin typeface="Bookman Old Style"/>
                <a:ea typeface="Bookman Old Style"/>
                <a:cs typeface="Bookman Old Style"/>
                <a:sym typeface="Bookman Old Style"/>
              </a:rPr>
              <a:t>Definición de Jerarquía urbana</a:t>
            </a:r>
            <a:r>
              <a:rPr b="0" i="0" lang="en-US" sz="1700" u="none">
                <a:solidFill>
                  <a:schemeClr val="dk1"/>
                </a:solidFill>
                <a:latin typeface="Bookman Old Style"/>
                <a:ea typeface="Bookman Old Style"/>
                <a:cs typeface="Bookman Old Style"/>
                <a:sym typeface="Bookman Old Style"/>
              </a:rPr>
              <a:t> → Es el </a:t>
            </a:r>
            <a:r>
              <a:rPr b="0" i="1" lang="en-US" sz="1700" u="none">
                <a:solidFill>
                  <a:schemeClr val="dk1"/>
                </a:solidFill>
                <a:latin typeface="Bookman Old Style"/>
                <a:ea typeface="Bookman Old Style"/>
                <a:cs typeface="Bookman Old Style"/>
                <a:sym typeface="Bookman Old Style"/>
              </a:rPr>
              <a:t>grado de influencia de una ciudad dentro del territorio en que se localiza.</a:t>
            </a:r>
            <a:endParaRPr b="0" i="0" sz="1700" u="none">
              <a:solidFill>
                <a:schemeClr val="dk1"/>
              </a:solidFill>
              <a:latin typeface="Bookman Old Style"/>
              <a:ea typeface="Bookman Old Style"/>
              <a:cs typeface="Bookman Old Style"/>
              <a:sym typeface="Bookman Old Style"/>
            </a:endParaRPr>
          </a:p>
          <a:p>
            <a:pPr indent="-342900" lvl="0" marL="342900" marR="0" rtl="0" algn="just">
              <a:lnSpc>
                <a:spcPct val="115000"/>
              </a:lnSpc>
              <a:spcBef>
                <a:spcPts val="1000"/>
              </a:spcBef>
              <a:spcAft>
                <a:spcPts val="0"/>
              </a:spcAft>
              <a:buClr>
                <a:schemeClr val="dk1"/>
              </a:buClr>
              <a:buSzPts val="1700"/>
              <a:buFont typeface="Times New Roman"/>
              <a:buChar char="-"/>
            </a:pPr>
            <a:r>
              <a:rPr b="1" i="1" lang="en-US" sz="1700" u="sng">
                <a:solidFill>
                  <a:schemeClr val="dk1"/>
                </a:solidFill>
                <a:latin typeface="Bookman Old Style"/>
                <a:ea typeface="Bookman Old Style"/>
                <a:cs typeface="Bookman Old Style"/>
                <a:sym typeface="Bookman Old Style"/>
              </a:rPr>
              <a:t>La influencia de las ciudades depende de varios aspectos</a:t>
            </a:r>
            <a:r>
              <a:rPr b="0" i="1" lang="en-US" sz="1700" u="none">
                <a:solidFill>
                  <a:schemeClr val="dk1"/>
                </a:solidFill>
                <a:latin typeface="Bookman Old Style"/>
                <a:ea typeface="Bookman Old Style"/>
                <a:cs typeface="Bookman Old Style"/>
                <a:sym typeface="Bookman Old Style"/>
              </a:rPr>
              <a:t>:</a:t>
            </a:r>
            <a:r>
              <a:rPr b="0" i="0" lang="en-US" sz="1700" u="none">
                <a:solidFill>
                  <a:schemeClr val="dk1"/>
                </a:solidFill>
                <a:latin typeface="Bookman Old Style"/>
                <a:ea typeface="Bookman Old Style"/>
                <a:cs typeface="Bookman Old Style"/>
                <a:sym typeface="Bookman Old Style"/>
              </a:rPr>
              <a:t> una ciudad tendrá una importante influencia si…:</a:t>
            </a:r>
            <a:endParaRPr/>
          </a:p>
          <a:p>
            <a:pPr indent="-330200" lvl="0" marL="342900" marR="0" rtl="0" algn="just">
              <a:lnSpc>
                <a:spcPct val="115000"/>
              </a:lnSpc>
              <a:spcBef>
                <a:spcPts val="1000"/>
              </a:spcBef>
              <a:spcAft>
                <a:spcPts val="0"/>
              </a:spcAft>
              <a:buClr>
                <a:schemeClr val="dk1"/>
              </a:buClr>
              <a:buSzPts val="200"/>
              <a:buFont typeface="Times New Roman"/>
              <a:buNone/>
            </a:pPr>
            <a:r>
              <a:t/>
            </a:r>
            <a:endParaRPr b="0" i="0" sz="200" u="none">
              <a:solidFill>
                <a:schemeClr val="dk1"/>
              </a:solidFill>
              <a:latin typeface="Bookman Old Style"/>
              <a:ea typeface="Bookman Old Style"/>
              <a:cs typeface="Bookman Old Style"/>
              <a:sym typeface="Bookman Old Style"/>
            </a:endParaRPr>
          </a:p>
          <a:p>
            <a:pPr indent="-342900" lvl="0" marL="342900" marR="0" rtl="0" algn="just">
              <a:lnSpc>
                <a:spcPct val="115000"/>
              </a:lnSpc>
              <a:spcBef>
                <a:spcPts val="1000"/>
              </a:spcBef>
              <a:spcAft>
                <a:spcPts val="0"/>
              </a:spcAft>
              <a:buClr>
                <a:schemeClr val="dk1"/>
              </a:buClr>
              <a:buSzPts val="1700"/>
              <a:buFont typeface="Calibri"/>
              <a:buAutoNum type="arabicParenR"/>
            </a:pPr>
            <a:r>
              <a:rPr b="1" i="1" lang="en-US" sz="1700" u="none">
                <a:solidFill>
                  <a:schemeClr val="dk1"/>
                </a:solidFill>
                <a:latin typeface="Bookman Old Style"/>
                <a:ea typeface="Bookman Old Style"/>
                <a:cs typeface="Bookman Old Style"/>
                <a:sym typeface="Bookman Old Style"/>
              </a:rPr>
              <a:t>Tiene un </a:t>
            </a:r>
            <a:r>
              <a:rPr b="1" i="1" lang="en-US" sz="1700" u="sng">
                <a:solidFill>
                  <a:schemeClr val="dk1"/>
                </a:solidFill>
                <a:latin typeface="Bookman Old Style"/>
                <a:ea typeface="Bookman Old Style"/>
                <a:cs typeface="Bookman Old Style"/>
                <a:sym typeface="Bookman Old Style"/>
              </a:rPr>
              <a:t>tamaño</a:t>
            </a:r>
            <a:r>
              <a:rPr b="1" i="1" lang="en-US" sz="1700" u="none">
                <a:solidFill>
                  <a:schemeClr val="dk1"/>
                </a:solidFill>
                <a:latin typeface="Bookman Old Style"/>
                <a:ea typeface="Bookman Old Style"/>
                <a:cs typeface="Bookman Old Style"/>
                <a:sym typeface="Bookman Old Style"/>
              </a:rPr>
              <a:t> (según el número de habitantes) considerable: varios millones de habitantes.</a:t>
            </a:r>
            <a:endParaRPr/>
          </a:p>
          <a:p>
            <a:pPr indent="-342900" lvl="0" marL="342900" marR="0" rtl="0" algn="just">
              <a:lnSpc>
                <a:spcPct val="115000"/>
              </a:lnSpc>
              <a:spcBef>
                <a:spcPts val="1000"/>
              </a:spcBef>
              <a:spcAft>
                <a:spcPts val="0"/>
              </a:spcAft>
              <a:buClr>
                <a:schemeClr val="dk1"/>
              </a:buClr>
              <a:buSzPts val="1700"/>
              <a:buFont typeface="Calibri"/>
              <a:buAutoNum type="arabicParenR"/>
            </a:pPr>
            <a:r>
              <a:rPr b="1" i="1" lang="en-US" sz="1700" u="none">
                <a:solidFill>
                  <a:schemeClr val="dk1"/>
                </a:solidFill>
                <a:latin typeface="Bookman Old Style"/>
                <a:ea typeface="Bookman Old Style"/>
                <a:cs typeface="Bookman Old Style"/>
                <a:sym typeface="Bookman Old Style"/>
              </a:rPr>
              <a:t>Su </a:t>
            </a:r>
            <a:r>
              <a:rPr b="1" i="1" lang="en-US" sz="1700" u="sng">
                <a:solidFill>
                  <a:schemeClr val="dk1"/>
                </a:solidFill>
                <a:latin typeface="Bookman Old Style"/>
                <a:ea typeface="Bookman Old Style"/>
                <a:cs typeface="Bookman Old Style"/>
                <a:sym typeface="Bookman Old Style"/>
              </a:rPr>
              <a:t>localización geográfica</a:t>
            </a:r>
            <a:r>
              <a:rPr b="1" i="1" lang="en-US" sz="1700" u="none">
                <a:solidFill>
                  <a:schemeClr val="dk1"/>
                </a:solidFill>
                <a:latin typeface="Bookman Old Style"/>
                <a:ea typeface="Bookman Old Style"/>
                <a:cs typeface="Bookman Old Style"/>
                <a:sym typeface="Bookman Old Style"/>
              </a:rPr>
              <a:t> dentro de un territorio es buena: en la costa, en un eje de comunicaciones.</a:t>
            </a:r>
            <a:endParaRPr/>
          </a:p>
          <a:p>
            <a:pPr indent="-342900" lvl="0" marL="342900" marR="0" rtl="0" algn="just">
              <a:lnSpc>
                <a:spcPct val="115000"/>
              </a:lnSpc>
              <a:spcBef>
                <a:spcPts val="1000"/>
              </a:spcBef>
              <a:spcAft>
                <a:spcPts val="0"/>
              </a:spcAft>
              <a:buClr>
                <a:schemeClr val="dk1"/>
              </a:buClr>
              <a:buSzPts val="1700"/>
              <a:buFont typeface="Calibri"/>
              <a:buAutoNum type="arabicParenR"/>
            </a:pPr>
            <a:r>
              <a:rPr b="1" i="1" lang="en-US" sz="1700" u="none">
                <a:solidFill>
                  <a:schemeClr val="dk1"/>
                </a:solidFill>
                <a:latin typeface="Bookman Old Style"/>
                <a:ea typeface="Bookman Old Style"/>
                <a:cs typeface="Bookman Old Style"/>
                <a:sym typeface="Bookman Old Style"/>
              </a:rPr>
              <a:t>Cuenta con una </a:t>
            </a:r>
            <a:r>
              <a:rPr b="1" i="1" lang="en-US" sz="1700" u="sng">
                <a:solidFill>
                  <a:schemeClr val="dk1"/>
                </a:solidFill>
                <a:latin typeface="Bookman Old Style"/>
                <a:ea typeface="Bookman Old Style"/>
                <a:cs typeface="Bookman Old Style"/>
                <a:sym typeface="Bookman Old Style"/>
              </a:rPr>
              <a:t>red de transportes</a:t>
            </a:r>
            <a:r>
              <a:rPr b="1" i="1" lang="en-US" sz="1700" u="none">
                <a:solidFill>
                  <a:schemeClr val="dk1"/>
                </a:solidFill>
                <a:latin typeface="Bookman Old Style"/>
                <a:ea typeface="Bookman Old Style"/>
                <a:cs typeface="Bookman Old Style"/>
                <a:sym typeface="Bookman Old Style"/>
              </a:rPr>
              <a:t> adecuada (autobuses, metro, trenes de cercanías…).</a:t>
            </a:r>
            <a:endParaRPr/>
          </a:p>
          <a:p>
            <a:pPr indent="-342900" lvl="0" marL="342900" marR="0" rtl="0" algn="just">
              <a:lnSpc>
                <a:spcPct val="115000"/>
              </a:lnSpc>
              <a:spcBef>
                <a:spcPts val="1000"/>
              </a:spcBef>
              <a:spcAft>
                <a:spcPts val="0"/>
              </a:spcAft>
              <a:buClr>
                <a:schemeClr val="dk1"/>
              </a:buClr>
              <a:buSzPts val="1700"/>
              <a:buFont typeface="Calibri"/>
              <a:buAutoNum type="arabicParenR"/>
            </a:pPr>
            <a:r>
              <a:rPr b="1" i="1" lang="en-US" sz="1700" u="none">
                <a:solidFill>
                  <a:schemeClr val="dk1"/>
                </a:solidFill>
                <a:latin typeface="Bookman Old Style"/>
                <a:ea typeface="Bookman Old Style"/>
                <a:cs typeface="Bookman Old Style"/>
                <a:sym typeface="Bookman Old Style"/>
              </a:rPr>
              <a:t>Tiene una buena </a:t>
            </a:r>
            <a:r>
              <a:rPr b="1" i="1" lang="en-US" sz="1700" u="sng">
                <a:solidFill>
                  <a:schemeClr val="dk1"/>
                </a:solidFill>
                <a:latin typeface="Bookman Old Style"/>
                <a:ea typeface="Bookman Old Style"/>
                <a:cs typeface="Bookman Old Style"/>
                <a:sym typeface="Bookman Old Style"/>
              </a:rPr>
              <a:t>comunicación con otras zonas</a:t>
            </a:r>
            <a:r>
              <a:rPr b="1" i="1" lang="en-US" sz="1700" u="none">
                <a:solidFill>
                  <a:schemeClr val="dk1"/>
                </a:solidFill>
                <a:latin typeface="Bookman Old Style"/>
                <a:ea typeface="Bookman Old Style"/>
                <a:cs typeface="Bookman Old Style"/>
                <a:sym typeface="Bookman Old Style"/>
              </a:rPr>
              <a:t> (aeropuertos, ferrocarril…).</a:t>
            </a:r>
            <a:endParaRPr/>
          </a:p>
          <a:p>
            <a:pPr indent="-342900" lvl="0" marL="342900" marR="0" rtl="0" algn="just">
              <a:lnSpc>
                <a:spcPct val="115000"/>
              </a:lnSpc>
              <a:spcBef>
                <a:spcPts val="1000"/>
              </a:spcBef>
              <a:spcAft>
                <a:spcPts val="0"/>
              </a:spcAft>
              <a:buClr>
                <a:schemeClr val="dk1"/>
              </a:buClr>
              <a:buSzPts val="1700"/>
              <a:buFont typeface="Calibri"/>
              <a:buAutoNum type="arabicParenR"/>
            </a:pPr>
            <a:r>
              <a:rPr b="1" i="1" lang="en-US" sz="1700" u="none">
                <a:solidFill>
                  <a:schemeClr val="dk1"/>
                </a:solidFill>
                <a:latin typeface="Bookman Old Style"/>
                <a:ea typeface="Bookman Old Style"/>
                <a:cs typeface="Bookman Old Style"/>
                <a:sym typeface="Bookman Old Style"/>
              </a:rPr>
              <a:t>Ofrece calidad y variedad de </a:t>
            </a:r>
            <a:r>
              <a:rPr b="1" i="1" lang="en-US" sz="1700" u="sng">
                <a:solidFill>
                  <a:schemeClr val="dk1"/>
                </a:solidFill>
                <a:latin typeface="Bookman Old Style"/>
                <a:ea typeface="Bookman Old Style"/>
                <a:cs typeface="Bookman Old Style"/>
                <a:sym typeface="Bookman Old Style"/>
              </a:rPr>
              <a:t>servicios</a:t>
            </a:r>
            <a:r>
              <a:rPr b="1" i="1" lang="en-US" sz="1700" u="none">
                <a:solidFill>
                  <a:schemeClr val="dk1"/>
                </a:solidFill>
                <a:latin typeface="Bookman Old Style"/>
                <a:ea typeface="Bookman Old Style"/>
                <a:cs typeface="Bookman Old Style"/>
                <a:sym typeface="Bookman Old Style"/>
              </a:rPr>
              <a:t> a su población y a los visitantes (hospitales, centros educativos, lugares de ocio…)</a:t>
            </a:r>
            <a:endParaRPr/>
          </a:p>
        </p:txBody>
      </p:sp>
      <p:cxnSp>
        <p:nvCxnSpPr>
          <p:cNvPr id="373" name="Google Shape;373;p26"/>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374" name="Google Shape;374;p26"/>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8. LA JERARQUÍA URBANA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cxnSp>
        <p:nvCxnSpPr>
          <p:cNvPr id="379" name="Google Shape;379;p27"/>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380" name="Google Shape;380;p27"/>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8. LA JERARQUÍA URBANA</a:t>
            </a:r>
            <a:endParaRPr/>
          </a:p>
        </p:txBody>
      </p:sp>
      <p:sp>
        <p:nvSpPr>
          <p:cNvPr id="381" name="Google Shape;381;p27"/>
          <p:cNvSpPr txBox="1"/>
          <p:nvPr/>
        </p:nvSpPr>
        <p:spPr>
          <a:xfrm>
            <a:off x="214312" y="908050"/>
            <a:ext cx="8642350" cy="1495425"/>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800"/>
              <a:buFont typeface="Bookman Old Style"/>
              <a:buNone/>
            </a:pPr>
            <a:r>
              <a:rPr b="0" i="0" lang="en-US" sz="1800" u="none">
                <a:solidFill>
                  <a:schemeClr val="dk1"/>
                </a:solidFill>
                <a:latin typeface="Bookman Old Style"/>
                <a:ea typeface="Bookman Old Style"/>
                <a:cs typeface="Bookman Old Style"/>
                <a:sym typeface="Bookman Old Style"/>
              </a:rPr>
              <a:t>Existe una </a:t>
            </a:r>
            <a:r>
              <a:rPr b="1" i="0" lang="en-US" sz="1800" u="sng">
                <a:solidFill>
                  <a:schemeClr val="dk1"/>
                </a:solidFill>
                <a:latin typeface="Bookman Old Style"/>
                <a:ea typeface="Bookman Old Style"/>
                <a:cs typeface="Bookman Old Style"/>
                <a:sym typeface="Bookman Old Style"/>
              </a:rPr>
              <a:t>jerarquía de ciudades</a:t>
            </a:r>
            <a:r>
              <a:rPr b="0" i="0" lang="en-US" sz="1800" u="none">
                <a:solidFill>
                  <a:schemeClr val="dk1"/>
                </a:solidFill>
                <a:latin typeface="Bookman Old Style"/>
                <a:ea typeface="Bookman Old Style"/>
                <a:cs typeface="Bookman Old Style"/>
                <a:sym typeface="Bookman Old Style"/>
              </a:rPr>
              <a:t> en función de su grado de influencia:</a:t>
            </a:r>
            <a:endParaRPr b="0" i="0" sz="1800" u="none">
              <a:solidFill>
                <a:schemeClr val="dk1"/>
              </a:solidFill>
              <a:latin typeface="Calibri"/>
              <a:ea typeface="Calibri"/>
              <a:cs typeface="Calibri"/>
              <a:sym typeface="Calibri"/>
            </a:endParaRPr>
          </a:p>
          <a:p>
            <a:pPr indent="-114300" lvl="0" marL="0" marR="0" rtl="0" algn="just">
              <a:lnSpc>
                <a:spcPct val="115000"/>
              </a:lnSpc>
              <a:spcBef>
                <a:spcPts val="1000"/>
              </a:spcBef>
              <a:spcAft>
                <a:spcPts val="0"/>
              </a:spcAft>
              <a:buClr>
                <a:schemeClr val="dk1"/>
              </a:buClr>
              <a:buSzPts val="1800"/>
              <a:buFont typeface="Calibri"/>
              <a:buAutoNum type="arabicParenR"/>
            </a:pPr>
            <a:r>
              <a:rPr b="1" i="1" lang="en-US" sz="1800" u="sng">
                <a:solidFill>
                  <a:schemeClr val="dk1"/>
                </a:solidFill>
                <a:latin typeface="Bookman Old Style"/>
                <a:ea typeface="Bookman Old Style"/>
                <a:cs typeface="Bookman Old Style"/>
                <a:sym typeface="Bookman Old Style"/>
              </a:rPr>
              <a:t>Ciudades que ejercen un dominio que se extiende fuera de las fronteras de su propio país</a:t>
            </a:r>
            <a:r>
              <a:rPr b="1" i="0" lang="en-US" sz="1800" u="none">
                <a:solidFill>
                  <a:schemeClr val="dk1"/>
                </a:solidFill>
                <a:latin typeface="Bookman Old Style"/>
                <a:ea typeface="Bookman Old Style"/>
                <a:cs typeface="Bookman Old Style"/>
                <a:sym typeface="Bookman Old Style"/>
              </a:rPr>
              <a:t> </a:t>
            </a:r>
            <a:r>
              <a:rPr b="0" i="0" lang="en-US" sz="1800" u="none">
                <a:solidFill>
                  <a:schemeClr val="dk1"/>
                </a:solidFill>
                <a:latin typeface="Bookman Old Style"/>
                <a:ea typeface="Bookman Old Style"/>
                <a:cs typeface="Bookman Old Style"/>
                <a:sym typeface="Bookman Old Style"/>
              </a:rPr>
              <a:t>porque son importantes centros de poder político y económico (ejemplos: New York, Londres o Tokyo).</a:t>
            </a:r>
            <a:endParaRPr/>
          </a:p>
        </p:txBody>
      </p:sp>
      <p:pic>
        <p:nvPicPr>
          <p:cNvPr id="382" name="Google Shape;382;p27"/>
          <p:cNvPicPr preferRelativeResize="0"/>
          <p:nvPr/>
        </p:nvPicPr>
        <p:blipFill rotWithShape="1">
          <a:blip r:embed="rId3">
            <a:alphaModFix/>
          </a:blip>
          <a:srcRect b="0" l="0" r="0" t="0"/>
          <a:stretch/>
        </p:blipFill>
        <p:spPr>
          <a:xfrm>
            <a:off x="1692275" y="2619375"/>
            <a:ext cx="5715000" cy="3811587"/>
          </a:xfrm>
          <a:prstGeom prst="rect">
            <a:avLst/>
          </a:prstGeom>
          <a:noFill/>
          <a:ln>
            <a:noFill/>
          </a:ln>
        </p:spPr>
      </p:pic>
      <p:sp>
        <p:nvSpPr>
          <p:cNvPr id="383" name="Google Shape;383;p27"/>
          <p:cNvSpPr txBox="1"/>
          <p:nvPr/>
        </p:nvSpPr>
        <p:spPr>
          <a:xfrm>
            <a:off x="1692275" y="6237287"/>
            <a:ext cx="57150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NUEVA YORK</a:t>
            </a:r>
            <a:endParaRPr/>
          </a:p>
        </p:txBody>
      </p:sp>
      <p:pic>
        <p:nvPicPr>
          <p:cNvPr id="384" name="Google Shape;384;p27"/>
          <p:cNvPicPr preferRelativeResize="0"/>
          <p:nvPr/>
        </p:nvPicPr>
        <p:blipFill rotWithShape="1">
          <a:blip r:embed="rId4">
            <a:alphaModFix/>
          </a:blip>
          <a:srcRect b="0" l="0" r="0" t="0"/>
          <a:stretch/>
        </p:blipFill>
        <p:spPr>
          <a:xfrm>
            <a:off x="1692275" y="2619375"/>
            <a:ext cx="5715000" cy="3617912"/>
          </a:xfrm>
          <a:prstGeom prst="rect">
            <a:avLst/>
          </a:prstGeom>
          <a:noFill/>
          <a:ln>
            <a:noFill/>
          </a:ln>
        </p:spPr>
      </p:pic>
      <p:sp>
        <p:nvSpPr>
          <p:cNvPr id="385" name="Google Shape;385;p27"/>
          <p:cNvSpPr txBox="1"/>
          <p:nvPr/>
        </p:nvSpPr>
        <p:spPr>
          <a:xfrm>
            <a:off x="1692275" y="6237287"/>
            <a:ext cx="57150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CITY DE LONDRES</a:t>
            </a:r>
            <a:endParaRPr/>
          </a:p>
        </p:txBody>
      </p:sp>
      <p:pic>
        <p:nvPicPr>
          <p:cNvPr id="386" name="Google Shape;386;p27"/>
          <p:cNvPicPr preferRelativeResize="0"/>
          <p:nvPr/>
        </p:nvPicPr>
        <p:blipFill rotWithShape="1">
          <a:blip r:embed="rId5">
            <a:alphaModFix/>
          </a:blip>
          <a:srcRect b="0" l="0" r="0" t="0"/>
          <a:stretch/>
        </p:blipFill>
        <p:spPr>
          <a:xfrm>
            <a:off x="1700212" y="2619375"/>
            <a:ext cx="5707062" cy="3617912"/>
          </a:xfrm>
          <a:prstGeom prst="rect">
            <a:avLst/>
          </a:prstGeom>
          <a:noFill/>
          <a:ln>
            <a:noFill/>
          </a:ln>
        </p:spPr>
      </p:pic>
      <p:sp>
        <p:nvSpPr>
          <p:cNvPr id="387" name="Google Shape;387;p27"/>
          <p:cNvSpPr txBox="1"/>
          <p:nvPr/>
        </p:nvSpPr>
        <p:spPr>
          <a:xfrm>
            <a:off x="1692275" y="6237287"/>
            <a:ext cx="57150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TOKYO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cxnSp>
        <p:nvCxnSpPr>
          <p:cNvPr id="392" name="Google Shape;392;p28"/>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393" name="Google Shape;393;p28"/>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8. LA JERARQUÍA URBANA</a:t>
            </a:r>
            <a:endParaRPr/>
          </a:p>
        </p:txBody>
      </p:sp>
      <p:sp>
        <p:nvSpPr>
          <p:cNvPr id="394" name="Google Shape;394;p28"/>
          <p:cNvSpPr txBox="1"/>
          <p:nvPr/>
        </p:nvSpPr>
        <p:spPr>
          <a:xfrm>
            <a:off x="142875" y="908050"/>
            <a:ext cx="8786812" cy="1049337"/>
          </a:xfrm>
          <a:prstGeom prst="rect">
            <a:avLst/>
          </a:prstGeom>
          <a:noFill/>
          <a:ln>
            <a:noFill/>
          </a:ln>
        </p:spPr>
        <p:txBody>
          <a:bodyPr anchorCtr="0" anchor="t" bIns="45700" lIns="91425" spcFirstLastPara="1" rIns="91425" wrap="square" tIns="45700">
            <a:noAutofit/>
          </a:bodyPr>
          <a:lstStyle/>
          <a:p>
            <a:pPr indent="-450850" lvl="0" marL="450850" marR="0" rtl="0" algn="just">
              <a:lnSpc>
                <a:spcPct val="115000"/>
              </a:lnSpc>
              <a:spcBef>
                <a:spcPts val="0"/>
              </a:spcBef>
              <a:spcAft>
                <a:spcPts val="0"/>
              </a:spcAft>
              <a:buClr>
                <a:schemeClr val="dk1"/>
              </a:buClr>
              <a:buSzPts val="1800"/>
              <a:buFont typeface="Bookman Old Style"/>
              <a:buNone/>
            </a:pPr>
            <a:r>
              <a:rPr b="1" i="1" lang="en-US" sz="1800" u="none">
                <a:solidFill>
                  <a:schemeClr val="dk1"/>
                </a:solidFill>
                <a:latin typeface="Bookman Old Style"/>
                <a:ea typeface="Bookman Old Style"/>
                <a:cs typeface="Bookman Old Style"/>
                <a:sym typeface="Bookman Old Style"/>
              </a:rPr>
              <a:t>2) 	</a:t>
            </a:r>
            <a:r>
              <a:rPr b="1" i="1" lang="en-US" sz="1800" u="sng">
                <a:solidFill>
                  <a:schemeClr val="dk1"/>
                </a:solidFill>
                <a:latin typeface="Bookman Old Style"/>
                <a:ea typeface="Bookman Old Style"/>
                <a:cs typeface="Bookman Old Style"/>
                <a:sym typeface="Bookman Old Style"/>
              </a:rPr>
              <a:t>Ciudades muy influyentes dentro de un país</a:t>
            </a:r>
            <a:r>
              <a:rPr b="1" i="0" lang="en-US" sz="1800" u="none">
                <a:solidFill>
                  <a:schemeClr val="dk1"/>
                </a:solidFill>
                <a:latin typeface="Bookman Old Style"/>
                <a:ea typeface="Bookman Old Style"/>
                <a:cs typeface="Bookman Old Style"/>
                <a:sym typeface="Bookman Old Style"/>
              </a:rPr>
              <a:t> </a:t>
            </a:r>
            <a:r>
              <a:rPr b="0" i="1" lang="en-US" sz="1800" u="none">
                <a:solidFill>
                  <a:schemeClr val="dk1"/>
                </a:solidFill>
                <a:latin typeface="Bookman Old Style"/>
                <a:ea typeface="Bookman Old Style"/>
                <a:cs typeface="Bookman Old Style"/>
                <a:sym typeface="Bookman Old Style"/>
              </a:rPr>
              <a:t>pues son la capital del Estado o dominan amplias regiones por razones económicas (ejemplo: Milán en Italia, Munich en Alemania o Madrid en España).</a:t>
            </a:r>
            <a:endParaRPr/>
          </a:p>
        </p:txBody>
      </p:sp>
      <p:pic>
        <p:nvPicPr>
          <p:cNvPr id="395" name="Google Shape;395;p28"/>
          <p:cNvPicPr preferRelativeResize="0"/>
          <p:nvPr/>
        </p:nvPicPr>
        <p:blipFill rotWithShape="1">
          <a:blip r:embed="rId3">
            <a:alphaModFix/>
          </a:blip>
          <a:srcRect b="0" l="0" r="0" t="0"/>
          <a:stretch/>
        </p:blipFill>
        <p:spPr>
          <a:xfrm>
            <a:off x="1042987" y="2205037"/>
            <a:ext cx="6854825" cy="3611562"/>
          </a:xfrm>
          <a:prstGeom prst="rect">
            <a:avLst/>
          </a:prstGeom>
          <a:noFill/>
          <a:ln>
            <a:noFill/>
          </a:ln>
        </p:spPr>
      </p:pic>
      <p:sp>
        <p:nvSpPr>
          <p:cNvPr id="396" name="Google Shape;396;p28"/>
          <p:cNvSpPr txBox="1"/>
          <p:nvPr/>
        </p:nvSpPr>
        <p:spPr>
          <a:xfrm>
            <a:off x="1042987" y="5816600"/>
            <a:ext cx="6913562" cy="400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MILÁN</a:t>
            </a:r>
            <a:endParaRPr/>
          </a:p>
        </p:txBody>
      </p:sp>
      <p:pic>
        <p:nvPicPr>
          <p:cNvPr id="397" name="Google Shape;397;p28"/>
          <p:cNvPicPr preferRelativeResize="0"/>
          <p:nvPr/>
        </p:nvPicPr>
        <p:blipFill rotWithShape="1">
          <a:blip r:embed="rId4">
            <a:alphaModFix/>
          </a:blip>
          <a:srcRect b="0" l="0" r="0" t="0"/>
          <a:stretch/>
        </p:blipFill>
        <p:spPr>
          <a:xfrm>
            <a:off x="1069975" y="2235200"/>
            <a:ext cx="6827837" cy="4010025"/>
          </a:xfrm>
          <a:prstGeom prst="rect">
            <a:avLst/>
          </a:prstGeom>
          <a:noFill/>
          <a:ln>
            <a:noFill/>
          </a:ln>
        </p:spPr>
      </p:pic>
      <p:sp>
        <p:nvSpPr>
          <p:cNvPr id="398" name="Google Shape;398;p28"/>
          <p:cNvSpPr txBox="1"/>
          <p:nvPr/>
        </p:nvSpPr>
        <p:spPr>
          <a:xfrm>
            <a:off x="1060450" y="5937250"/>
            <a:ext cx="6837362" cy="4000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MUNICH</a:t>
            </a:r>
            <a:endParaRPr/>
          </a:p>
        </p:txBody>
      </p:sp>
      <p:pic>
        <p:nvPicPr>
          <p:cNvPr id="399" name="Google Shape;399;p28"/>
          <p:cNvPicPr preferRelativeResize="0"/>
          <p:nvPr/>
        </p:nvPicPr>
        <p:blipFill rotWithShape="1">
          <a:blip r:embed="rId5">
            <a:alphaModFix/>
          </a:blip>
          <a:srcRect b="0" l="0" r="0" t="0"/>
          <a:stretch/>
        </p:blipFill>
        <p:spPr>
          <a:xfrm>
            <a:off x="1042987" y="2235200"/>
            <a:ext cx="6854825" cy="3675062"/>
          </a:xfrm>
          <a:prstGeom prst="rect">
            <a:avLst/>
          </a:prstGeom>
          <a:noFill/>
          <a:ln>
            <a:noFill/>
          </a:ln>
        </p:spPr>
      </p:pic>
      <p:sp>
        <p:nvSpPr>
          <p:cNvPr id="400" name="Google Shape;400;p28"/>
          <p:cNvSpPr txBox="1"/>
          <p:nvPr/>
        </p:nvSpPr>
        <p:spPr>
          <a:xfrm>
            <a:off x="1042987" y="5937250"/>
            <a:ext cx="6854825" cy="4000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MADRID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cxnSp>
        <p:nvCxnSpPr>
          <p:cNvPr id="405" name="Google Shape;405;p29"/>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06" name="Google Shape;406;p29"/>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8. LA JERARQUÍA URBANA</a:t>
            </a:r>
            <a:endParaRPr/>
          </a:p>
        </p:txBody>
      </p:sp>
      <p:sp>
        <p:nvSpPr>
          <p:cNvPr id="407" name="Google Shape;407;p29"/>
          <p:cNvSpPr txBox="1"/>
          <p:nvPr/>
        </p:nvSpPr>
        <p:spPr>
          <a:xfrm>
            <a:off x="250825" y="908050"/>
            <a:ext cx="8642350" cy="1049337"/>
          </a:xfrm>
          <a:prstGeom prst="rect">
            <a:avLst/>
          </a:prstGeom>
          <a:noFill/>
          <a:ln>
            <a:noFill/>
          </a:ln>
        </p:spPr>
        <p:txBody>
          <a:bodyPr anchorCtr="0" anchor="t" bIns="45700" lIns="91425" spcFirstLastPara="1" rIns="91425" wrap="square" tIns="45700">
            <a:noAutofit/>
          </a:bodyPr>
          <a:lstStyle/>
          <a:p>
            <a:pPr indent="-354012" lvl="0" marL="354012" marR="0" rtl="0" algn="just">
              <a:lnSpc>
                <a:spcPct val="115000"/>
              </a:lnSpc>
              <a:spcBef>
                <a:spcPts val="0"/>
              </a:spcBef>
              <a:spcAft>
                <a:spcPts val="0"/>
              </a:spcAft>
              <a:buClr>
                <a:schemeClr val="dk1"/>
              </a:buClr>
              <a:buSzPts val="1800"/>
              <a:buFont typeface="Bookman Old Style"/>
              <a:buNone/>
            </a:pPr>
            <a:r>
              <a:rPr b="0" i="1" lang="en-US" sz="1800" u="none">
                <a:solidFill>
                  <a:schemeClr val="dk1"/>
                </a:solidFill>
                <a:latin typeface="Bookman Old Style"/>
                <a:ea typeface="Bookman Old Style"/>
                <a:cs typeface="Bookman Old Style"/>
                <a:sym typeface="Bookman Old Style"/>
              </a:rPr>
              <a:t>3) </a:t>
            </a:r>
            <a:r>
              <a:rPr b="1" i="1" lang="en-US" sz="1800" u="sng">
                <a:solidFill>
                  <a:schemeClr val="dk1"/>
                </a:solidFill>
                <a:latin typeface="Bookman Old Style"/>
                <a:ea typeface="Bookman Old Style"/>
                <a:cs typeface="Bookman Old Style"/>
                <a:sym typeface="Bookman Old Style"/>
              </a:rPr>
              <a:t>Ciudades con influencia regional o comarcal</a:t>
            </a:r>
            <a:r>
              <a:rPr b="1" i="0" lang="en-US" sz="1800" u="none">
                <a:solidFill>
                  <a:schemeClr val="dk1"/>
                </a:solidFill>
                <a:latin typeface="Bookman Old Style"/>
                <a:ea typeface="Bookman Old Style"/>
                <a:cs typeface="Bookman Old Style"/>
                <a:sym typeface="Bookman Old Style"/>
              </a:rPr>
              <a:t> </a:t>
            </a:r>
            <a:r>
              <a:rPr b="0" i="0" lang="en-US" sz="1800" u="none">
                <a:solidFill>
                  <a:schemeClr val="dk1"/>
                </a:solidFill>
                <a:latin typeface="Bookman Old Style"/>
                <a:ea typeface="Bookman Old Style"/>
                <a:cs typeface="Bookman Old Style"/>
                <a:sym typeface="Bookman Old Style"/>
              </a:rPr>
              <a:t>porque atraen hacia ellas a la población de ciudades más pequeñas o de núcleos rurales próximos al ofrecer mayor cantidad de servicios, industrias,…</a:t>
            </a:r>
            <a:endParaRPr/>
          </a:p>
        </p:txBody>
      </p:sp>
      <p:pic>
        <p:nvPicPr>
          <p:cNvPr id="408" name="Google Shape;408;p29"/>
          <p:cNvPicPr preferRelativeResize="0"/>
          <p:nvPr/>
        </p:nvPicPr>
        <p:blipFill rotWithShape="1">
          <a:blip r:embed="rId3">
            <a:alphaModFix/>
          </a:blip>
          <a:srcRect b="0" l="0" r="0" t="0"/>
          <a:stretch/>
        </p:blipFill>
        <p:spPr>
          <a:xfrm>
            <a:off x="1566862" y="1957387"/>
            <a:ext cx="5938837" cy="3968750"/>
          </a:xfrm>
          <a:prstGeom prst="rect">
            <a:avLst/>
          </a:prstGeom>
          <a:noFill/>
          <a:ln>
            <a:noFill/>
          </a:ln>
        </p:spPr>
      </p:pic>
      <p:sp>
        <p:nvSpPr>
          <p:cNvPr id="409" name="Google Shape;409;p29"/>
          <p:cNvSpPr txBox="1"/>
          <p:nvPr/>
        </p:nvSpPr>
        <p:spPr>
          <a:xfrm>
            <a:off x="1530350" y="5926137"/>
            <a:ext cx="597535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ZARAGOZA</a:t>
            </a:r>
            <a:endParaRPr/>
          </a:p>
        </p:txBody>
      </p:sp>
      <p:pic>
        <p:nvPicPr>
          <p:cNvPr id="410" name="Google Shape;410;p29"/>
          <p:cNvPicPr preferRelativeResize="0"/>
          <p:nvPr/>
        </p:nvPicPr>
        <p:blipFill rotWithShape="1">
          <a:blip r:embed="rId4">
            <a:alphaModFix/>
          </a:blip>
          <a:srcRect b="0" l="0" r="0" t="0"/>
          <a:stretch/>
        </p:blipFill>
        <p:spPr>
          <a:xfrm>
            <a:off x="1566862" y="2173287"/>
            <a:ext cx="5938837" cy="3752850"/>
          </a:xfrm>
          <a:prstGeom prst="rect">
            <a:avLst/>
          </a:prstGeom>
          <a:noFill/>
          <a:ln>
            <a:noFill/>
          </a:ln>
        </p:spPr>
      </p:pic>
      <p:sp>
        <p:nvSpPr>
          <p:cNvPr id="411" name="Google Shape;411;p29"/>
          <p:cNvSpPr txBox="1"/>
          <p:nvPr/>
        </p:nvSpPr>
        <p:spPr>
          <a:xfrm>
            <a:off x="1566862" y="5926137"/>
            <a:ext cx="5938837" cy="40163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MARSELLA</a:t>
            </a:r>
            <a:endParaRPr/>
          </a:p>
        </p:txBody>
      </p:sp>
      <p:pic>
        <p:nvPicPr>
          <p:cNvPr id="412" name="Google Shape;412;p29"/>
          <p:cNvPicPr preferRelativeResize="0"/>
          <p:nvPr/>
        </p:nvPicPr>
        <p:blipFill rotWithShape="1">
          <a:blip r:embed="rId5">
            <a:alphaModFix/>
          </a:blip>
          <a:srcRect b="0" l="0" r="0" t="0"/>
          <a:stretch/>
        </p:blipFill>
        <p:spPr>
          <a:xfrm>
            <a:off x="1566862" y="2154237"/>
            <a:ext cx="5905500" cy="3741737"/>
          </a:xfrm>
          <a:prstGeom prst="rect">
            <a:avLst/>
          </a:prstGeom>
          <a:noFill/>
          <a:ln>
            <a:noFill/>
          </a:ln>
        </p:spPr>
      </p:pic>
      <p:sp>
        <p:nvSpPr>
          <p:cNvPr id="413" name="Google Shape;413;p29"/>
          <p:cNvSpPr txBox="1"/>
          <p:nvPr/>
        </p:nvSpPr>
        <p:spPr>
          <a:xfrm>
            <a:off x="1566862" y="5895975"/>
            <a:ext cx="5938837" cy="4000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MANCHESTER</a:t>
            </a:r>
            <a:endParaRPr/>
          </a:p>
        </p:txBody>
      </p:sp>
      <p:sp>
        <p:nvSpPr>
          <p:cNvPr id="414" name="Google Shape;414;p29"/>
          <p:cNvSpPr txBox="1"/>
          <p:nvPr/>
        </p:nvSpPr>
        <p:spPr>
          <a:xfrm>
            <a:off x="4140200" y="3284537"/>
            <a:ext cx="1841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cxnSp>
        <p:nvCxnSpPr>
          <p:cNvPr id="419" name="Google Shape;419;p30"/>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20" name="Google Shape;420;p30"/>
          <p:cNvSpPr txBox="1"/>
          <p:nvPr/>
        </p:nvSpPr>
        <p:spPr>
          <a:xfrm>
            <a:off x="323850" y="188912"/>
            <a:ext cx="86026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9. LA VIDA EN EL ESPACIO URBANO</a:t>
            </a:r>
            <a:endParaRPr/>
          </a:p>
        </p:txBody>
      </p:sp>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421" name="Google Shape;421;p30"/>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22" name="Google Shape;422;p30"/>
          <p:cNvSpPr txBox="1"/>
          <p:nvPr/>
        </p:nvSpPr>
        <p:spPr>
          <a:xfrm>
            <a:off x="306387" y="3879850"/>
            <a:ext cx="4032250" cy="2124075"/>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1800"/>
              <a:buFont typeface="Bookman Old Style"/>
              <a:buNone/>
            </a:pPr>
            <a:r>
              <a:rPr b="1" i="0" lang="en-US" sz="1800" u="none">
                <a:solidFill>
                  <a:srgbClr val="002060"/>
                </a:solidFill>
                <a:latin typeface="Bookman Old Style"/>
                <a:ea typeface="Bookman Old Style"/>
                <a:cs typeface="Bookman Old Style"/>
                <a:sym typeface="Bookman Old Style"/>
              </a:rPr>
              <a:t>2. </a:t>
            </a:r>
            <a:r>
              <a:rPr b="1" i="0" lang="en-US" sz="1800" u="sng">
                <a:solidFill>
                  <a:srgbClr val="002060"/>
                </a:solidFill>
                <a:latin typeface="Bookman Old Style"/>
                <a:ea typeface="Bookman Old Style"/>
                <a:cs typeface="Bookman Old Style"/>
                <a:sym typeface="Bookman Old Style"/>
              </a:rPr>
              <a:t>Ocupación y explotación del territorio</a:t>
            </a:r>
            <a:r>
              <a:rPr b="0" i="0" lang="en-US" sz="1800" u="none">
                <a:solidFill>
                  <a:srgbClr val="002060"/>
                </a:solidFill>
                <a:latin typeface="Bookman Old Style"/>
                <a:ea typeface="Bookman Old Style"/>
                <a:cs typeface="Bookman Old Style"/>
                <a:sym typeface="Bookman Old Style"/>
              </a:rPr>
              <a:t>. </a:t>
            </a:r>
            <a:r>
              <a:rPr b="0" i="0" lang="en-US" sz="1600" u="none">
                <a:solidFill>
                  <a:schemeClr val="dk1"/>
                </a:solidFill>
                <a:latin typeface="Bookman Old Style"/>
                <a:ea typeface="Bookman Old Style"/>
                <a:cs typeface="Bookman Old Style"/>
                <a:sym typeface="Bookman Old Style"/>
              </a:rPr>
              <a:t>El espacio ocupado por las áreas urbanas es cada vez mayor. Los grandes núcleos urbanos demandan grandes cantidades de agua, madera, piedra, energía, alimentos, etc, que explotan y agotan el medio natural.</a:t>
            </a:r>
            <a:endParaRPr/>
          </a:p>
        </p:txBody>
      </p:sp>
      <p:pic>
        <p:nvPicPr>
          <p:cNvPr descr="http://ep00.epimg.net/diario/imagenes/2008/02/18/madrid/1203337457_740215_0000000000_noticia_normal.jpg" id="423" name="Google Shape;423;p30"/>
          <p:cNvPicPr preferRelativeResize="0"/>
          <p:nvPr/>
        </p:nvPicPr>
        <p:blipFill rotWithShape="1">
          <a:blip r:embed="rId3">
            <a:alphaModFix/>
          </a:blip>
          <a:srcRect b="0" l="0" r="0" t="0"/>
          <a:stretch/>
        </p:blipFill>
        <p:spPr>
          <a:xfrm>
            <a:off x="4860925" y="1444625"/>
            <a:ext cx="3870325" cy="2079625"/>
          </a:xfrm>
          <a:prstGeom prst="rect">
            <a:avLst/>
          </a:prstGeom>
          <a:noFill/>
          <a:ln>
            <a:noFill/>
          </a:ln>
          <a:effectLst>
            <a:outerShdw blurRad="63500">
              <a:srgbClr val="000000">
                <a:alpha val="69803"/>
              </a:srgbClr>
            </a:outerShdw>
          </a:effectLst>
        </p:spPr>
      </p:pic>
      <p:sp>
        <p:nvSpPr>
          <p:cNvPr id="424" name="Google Shape;424;p30"/>
          <p:cNvSpPr/>
          <p:nvPr/>
        </p:nvSpPr>
        <p:spPr>
          <a:xfrm>
            <a:off x="4338637" y="1966912"/>
            <a:ext cx="635000" cy="1108075"/>
          </a:xfrm>
          <a:prstGeom prst="rightArrow">
            <a:avLst>
              <a:gd fmla="val 10800" name="adj1"/>
              <a:gd fmla="val 50000" name="adj2"/>
            </a:avLst>
          </a:prstGeom>
          <a:solidFill>
            <a:srgbClr val="10253F"/>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25" name="Google Shape;425;p30"/>
          <p:cNvSpPr txBox="1"/>
          <p:nvPr/>
        </p:nvSpPr>
        <p:spPr>
          <a:xfrm>
            <a:off x="290512" y="1430337"/>
            <a:ext cx="4048125" cy="2093912"/>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1800"/>
              <a:buFont typeface="Bookman Old Style"/>
              <a:buNone/>
            </a:pPr>
            <a:r>
              <a:rPr b="1" i="0" lang="en-US" sz="1800" u="none">
                <a:solidFill>
                  <a:srgbClr val="002060"/>
                </a:solidFill>
                <a:latin typeface="Bookman Old Style"/>
                <a:ea typeface="Bookman Old Style"/>
                <a:cs typeface="Bookman Old Style"/>
                <a:sym typeface="Bookman Old Style"/>
              </a:rPr>
              <a:t>1. </a:t>
            </a:r>
            <a:r>
              <a:rPr b="1" i="0" lang="en-US" sz="1800" u="sng">
                <a:solidFill>
                  <a:srgbClr val="002060"/>
                </a:solidFill>
                <a:latin typeface="Bookman Old Style"/>
                <a:ea typeface="Bookman Old Style"/>
                <a:cs typeface="Bookman Old Style"/>
                <a:sym typeface="Bookman Old Style"/>
              </a:rPr>
              <a:t>Problemas medioambientales</a:t>
            </a:r>
            <a:r>
              <a:rPr b="1" i="0" lang="en-US" sz="1800" u="none">
                <a:solidFill>
                  <a:srgbClr val="002060"/>
                </a:solidFill>
                <a:latin typeface="Bookman Old Style"/>
                <a:ea typeface="Bookman Old Style"/>
                <a:cs typeface="Bookman Old Style"/>
                <a:sym typeface="Bookman Old Style"/>
              </a:rPr>
              <a:t>. </a:t>
            </a:r>
            <a:r>
              <a:rPr b="0" i="0" lang="en-US" sz="1600" u="none">
                <a:solidFill>
                  <a:schemeClr val="dk1"/>
                </a:solidFill>
                <a:latin typeface="Bookman Old Style"/>
                <a:ea typeface="Bookman Old Style"/>
                <a:cs typeface="Bookman Old Style"/>
                <a:sym typeface="Bookman Old Style"/>
              </a:rPr>
              <a:t>Las ciudades suelen ser núcleos de contaminación y calor, tanto por el uso de vehículos, industrias y calefacciones, como por el freno que provocan los edificios a las corrientes de aire que pudieran limpiarla (Efecto “isla de calor”). </a:t>
            </a:r>
            <a:endParaRPr/>
          </a:p>
        </p:txBody>
      </p:sp>
      <p:pic>
        <p:nvPicPr>
          <p:cNvPr descr="Resultado de imagen de ciudades" id="426" name="Google Shape;426;p30"/>
          <p:cNvPicPr preferRelativeResize="0"/>
          <p:nvPr/>
        </p:nvPicPr>
        <p:blipFill rotWithShape="1">
          <a:blip r:embed="rId4">
            <a:alphaModFix/>
          </a:blip>
          <a:srcRect b="0" l="0" r="0" t="0"/>
          <a:stretch/>
        </p:blipFill>
        <p:spPr>
          <a:xfrm>
            <a:off x="4876800" y="3860800"/>
            <a:ext cx="3905250" cy="2143125"/>
          </a:xfrm>
          <a:prstGeom prst="rect">
            <a:avLst/>
          </a:prstGeom>
          <a:noFill/>
          <a:ln>
            <a:noFill/>
          </a:ln>
        </p:spPr>
      </p:pic>
      <p:sp>
        <p:nvSpPr>
          <p:cNvPr id="427" name="Google Shape;427;p30"/>
          <p:cNvSpPr txBox="1"/>
          <p:nvPr/>
        </p:nvSpPr>
        <p:spPr>
          <a:xfrm>
            <a:off x="1116012" y="7723187"/>
            <a:ext cx="3744912"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Osaka</a:t>
            </a:r>
            <a:endParaRPr/>
          </a:p>
        </p:txBody>
      </p:sp>
      <p:sp>
        <p:nvSpPr>
          <p:cNvPr id="428" name="Google Shape;428;p30"/>
          <p:cNvSpPr txBox="1"/>
          <p:nvPr/>
        </p:nvSpPr>
        <p:spPr>
          <a:xfrm>
            <a:off x="222250" y="884237"/>
            <a:ext cx="8459787"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1. PROBLEMAS DE LA VIDA EN LAS CIUDADES</a:t>
            </a:r>
            <a:endParaRPr/>
          </a:p>
        </p:txBody>
      </p:sp>
      <p:sp>
        <p:nvSpPr>
          <p:cNvPr id="429" name="Google Shape;429;p30"/>
          <p:cNvSpPr/>
          <p:nvPr/>
        </p:nvSpPr>
        <p:spPr>
          <a:xfrm>
            <a:off x="4360862" y="4335462"/>
            <a:ext cx="696912" cy="1108075"/>
          </a:xfrm>
          <a:prstGeom prst="rightArrow">
            <a:avLst>
              <a:gd fmla="val 10800" name="adj1"/>
              <a:gd fmla="val 50000" name="adj2"/>
            </a:avLst>
          </a:prstGeom>
          <a:solidFill>
            <a:srgbClr val="10253F"/>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434" name="Google Shape;434;p31"/>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5" name="Google Shape;435;p31"/>
          <p:cNvSpPr txBox="1"/>
          <p:nvPr/>
        </p:nvSpPr>
        <p:spPr>
          <a:xfrm>
            <a:off x="250825" y="890587"/>
            <a:ext cx="5545137" cy="4900612"/>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54012" lvl="0" marL="354012" marR="0" rtl="0" algn="just">
              <a:lnSpc>
                <a:spcPct val="100000"/>
              </a:lnSpc>
              <a:spcBef>
                <a:spcPts val="0"/>
              </a:spcBef>
              <a:spcAft>
                <a:spcPts val="0"/>
              </a:spcAft>
              <a:buClr>
                <a:srgbClr val="002060"/>
              </a:buClr>
              <a:buSzPts val="1800"/>
              <a:buFont typeface="Arial"/>
              <a:buAutoNum type="arabicPeriod" startAt="3"/>
            </a:pPr>
            <a:r>
              <a:rPr b="1" i="0" lang="en-US" sz="1800" u="sng">
                <a:solidFill>
                  <a:srgbClr val="002060"/>
                </a:solidFill>
                <a:latin typeface="Bookman Old Style"/>
                <a:ea typeface="Bookman Old Style"/>
                <a:cs typeface="Bookman Old Style"/>
                <a:sym typeface="Bookman Old Style"/>
              </a:rPr>
              <a:t>Problemas sociales.</a:t>
            </a:r>
            <a:endParaRPr b="1" i="0" sz="1800" u="none">
              <a:solidFill>
                <a:srgbClr val="002060"/>
              </a:solidFill>
              <a:latin typeface="Bookman Old Style"/>
              <a:ea typeface="Bookman Old Style"/>
              <a:cs typeface="Bookman Old Style"/>
              <a:sym typeface="Bookman Old Style"/>
            </a:endParaRPr>
          </a:p>
          <a:p>
            <a:pPr indent="-354012" lvl="0" marL="354012" marR="0" rtl="0" algn="just">
              <a:lnSpc>
                <a:spcPct val="100000"/>
              </a:lnSpc>
              <a:spcBef>
                <a:spcPts val="160"/>
              </a:spcBef>
              <a:spcAft>
                <a:spcPts val="0"/>
              </a:spcAft>
              <a:buClr>
                <a:schemeClr val="dk1"/>
              </a:buClr>
              <a:buSzPts val="800"/>
              <a:buFont typeface="Calibri"/>
              <a:buNone/>
            </a:pPr>
            <a:r>
              <a:t/>
            </a:r>
            <a:endParaRPr b="1" i="0" sz="800" u="none">
              <a:solidFill>
                <a:schemeClr val="dk1"/>
              </a:solidFill>
              <a:latin typeface="Bookman Old Style"/>
              <a:ea typeface="Bookman Old Style"/>
              <a:cs typeface="Bookman Old Style"/>
              <a:sym typeface="Bookman Old Style"/>
            </a:endParaRPr>
          </a:p>
          <a:p>
            <a:pPr indent="-354012" lvl="0" marL="354012" marR="0" rtl="0" algn="just">
              <a:lnSpc>
                <a:spcPct val="100000"/>
              </a:lnSpc>
              <a:spcBef>
                <a:spcPts val="320"/>
              </a:spcBef>
              <a:spcAft>
                <a:spcPts val="0"/>
              </a:spcAft>
              <a:buClr>
                <a:schemeClr val="dk1"/>
              </a:buClr>
              <a:buSzPts val="1600"/>
              <a:buFont typeface="Arial"/>
              <a:buChar char="•"/>
            </a:pPr>
            <a:r>
              <a:rPr b="1" i="1" lang="en-US" sz="1600" u="none">
                <a:solidFill>
                  <a:schemeClr val="dk1"/>
                </a:solidFill>
                <a:latin typeface="Bookman Old Style"/>
                <a:ea typeface="Bookman Old Style"/>
                <a:cs typeface="Bookman Old Style"/>
                <a:sym typeface="Bookman Old Style"/>
              </a:rPr>
              <a:t>Precio de la vivienda </a:t>
            </a:r>
            <a:r>
              <a:rPr b="1" i="1" lang="en-US" sz="1600" u="sng">
                <a:solidFill>
                  <a:schemeClr val="dk1"/>
                </a:solidFill>
                <a:latin typeface="Bookman Old Style"/>
                <a:ea typeface="Bookman Old Style"/>
                <a:cs typeface="Bookman Old Style"/>
                <a:sym typeface="Bookman Old Style"/>
              </a:rPr>
              <a:t>elevado</a:t>
            </a:r>
            <a:r>
              <a:rPr b="0" i="0" lang="en-US" sz="1600" u="none">
                <a:solidFill>
                  <a:schemeClr val="dk1"/>
                </a:solidFill>
                <a:latin typeface="Bookman Old Style"/>
                <a:ea typeface="Bookman Old Style"/>
                <a:cs typeface="Bookman Old Style"/>
                <a:sym typeface="Bookman Old Style"/>
              </a:rPr>
              <a:t> → porque en las ciudades escasea el suelo para poder construir. Obliga a la población joven a instalarse en el extrarradio de las grandes ciudades, en </a:t>
            </a:r>
            <a:r>
              <a:rPr b="1" i="1" lang="en-US" sz="1600" u="none">
                <a:solidFill>
                  <a:schemeClr val="dk1"/>
                </a:solidFill>
                <a:latin typeface="Bookman Old Style"/>
                <a:ea typeface="Bookman Old Style"/>
                <a:cs typeface="Bookman Old Style"/>
                <a:sym typeface="Bookman Old Style"/>
              </a:rPr>
              <a:t>ciudades-dormitorio</a:t>
            </a:r>
            <a:r>
              <a:rPr b="0" i="0" lang="en-US" sz="1600" u="none">
                <a:solidFill>
                  <a:schemeClr val="dk1"/>
                </a:solidFill>
                <a:latin typeface="Bookman Old Style"/>
                <a:ea typeface="Bookman Old Style"/>
                <a:cs typeface="Bookman Old Style"/>
                <a:sym typeface="Bookman Old Style"/>
              </a:rPr>
              <a:t>.</a:t>
            </a:r>
            <a:endParaRPr/>
          </a:p>
          <a:p>
            <a:pPr indent="-354012" lvl="0" marL="354012" marR="0" rtl="0" algn="just">
              <a:lnSpc>
                <a:spcPct val="100000"/>
              </a:lnSpc>
              <a:spcBef>
                <a:spcPts val="320"/>
              </a:spcBef>
              <a:spcAft>
                <a:spcPts val="0"/>
              </a:spcAft>
              <a:buClr>
                <a:schemeClr val="dk1"/>
              </a:buClr>
              <a:buSzPts val="1600"/>
              <a:buFont typeface="Arial"/>
              <a:buChar char="•"/>
            </a:pPr>
            <a:r>
              <a:rPr b="1" i="1" lang="en-US" sz="1600" u="none">
                <a:solidFill>
                  <a:schemeClr val="dk1"/>
                </a:solidFill>
                <a:latin typeface="Bookman Old Style"/>
                <a:ea typeface="Bookman Old Style"/>
                <a:cs typeface="Bookman Old Style"/>
                <a:sym typeface="Bookman Old Style"/>
              </a:rPr>
              <a:t>Relaciones humanas</a:t>
            </a:r>
            <a:r>
              <a:rPr b="0" i="0" lang="en-US" sz="1600" u="none">
                <a:solidFill>
                  <a:schemeClr val="dk1"/>
                </a:solidFill>
                <a:latin typeface="Bookman Old Style"/>
                <a:ea typeface="Bookman Old Style"/>
                <a:cs typeface="Bookman Old Style"/>
                <a:sym typeface="Bookman Old Style"/>
              </a:rPr>
              <a:t> </a:t>
            </a:r>
            <a:r>
              <a:rPr b="1" i="0" lang="en-US" sz="1600" u="none">
                <a:solidFill>
                  <a:schemeClr val="dk1"/>
                </a:solidFill>
                <a:latin typeface="Bookman Old Style"/>
                <a:ea typeface="Bookman Old Style"/>
                <a:cs typeface="Bookman Old Style"/>
                <a:sym typeface="Bookman Old Style"/>
              </a:rPr>
              <a:t>más </a:t>
            </a:r>
            <a:r>
              <a:rPr b="1" i="1" lang="en-US" sz="1600" u="sng">
                <a:solidFill>
                  <a:schemeClr val="dk1"/>
                </a:solidFill>
                <a:latin typeface="Bookman Old Style"/>
                <a:ea typeface="Bookman Old Style"/>
                <a:cs typeface="Bookman Old Style"/>
                <a:sym typeface="Bookman Old Style"/>
              </a:rPr>
              <a:t>impersonales</a:t>
            </a:r>
            <a:r>
              <a:rPr b="0" i="0" lang="en-US" sz="1600" u="none">
                <a:solidFill>
                  <a:schemeClr val="dk1"/>
                </a:solidFill>
                <a:latin typeface="Bookman Old Style"/>
                <a:ea typeface="Bookman Old Style"/>
                <a:cs typeface="Bookman Old Style"/>
                <a:sym typeface="Bookman Old Style"/>
              </a:rPr>
              <a:t>. La soledad se convierte en uno de los problemas sociales más graves de la población residente en las ciudades.</a:t>
            </a:r>
            <a:endParaRPr/>
          </a:p>
          <a:p>
            <a:pPr indent="-354012" lvl="0" marL="354012" marR="0" rtl="0" algn="just">
              <a:lnSpc>
                <a:spcPct val="100000"/>
              </a:lnSpc>
              <a:spcBef>
                <a:spcPts val="320"/>
              </a:spcBef>
              <a:spcAft>
                <a:spcPts val="0"/>
              </a:spcAft>
              <a:buClr>
                <a:schemeClr val="dk1"/>
              </a:buClr>
              <a:buSzPts val="1600"/>
              <a:buFont typeface="Arial"/>
              <a:buChar char="•"/>
            </a:pPr>
            <a:r>
              <a:rPr b="1" i="1" lang="en-US" sz="1600" u="none">
                <a:solidFill>
                  <a:schemeClr val="dk1"/>
                </a:solidFill>
                <a:latin typeface="Bookman Old Style"/>
                <a:ea typeface="Bookman Old Style"/>
                <a:cs typeface="Bookman Old Style"/>
                <a:sym typeface="Bookman Old Style"/>
              </a:rPr>
              <a:t>Situación de estrés en las personas </a:t>
            </a:r>
            <a:r>
              <a:rPr b="0" i="0" lang="en-US" sz="1600" u="none">
                <a:solidFill>
                  <a:schemeClr val="dk1"/>
                </a:solidFill>
                <a:latin typeface="Bookman Old Style"/>
                <a:ea typeface="Bookman Old Style"/>
                <a:cs typeface="Bookman Old Style"/>
                <a:sym typeface="Bookman Old Style"/>
              </a:rPr>
              <a:t>→ pues se pierde mucho tiempo en los desplazamientos y esto origina que quede poco tiempo para el ocio.</a:t>
            </a:r>
            <a:endParaRPr/>
          </a:p>
          <a:p>
            <a:pPr indent="-354012" lvl="0" marL="354012" marR="0" rtl="0" algn="just">
              <a:lnSpc>
                <a:spcPct val="100000"/>
              </a:lnSpc>
              <a:spcBef>
                <a:spcPts val="320"/>
              </a:spcBef>
              <a:spcAft>
                <a:spcPts val="0"/>
              </a:spcAft>
              <a:buClr>
                <a:schemeClr val="dk1"/>
              </a:buClr>
              <a:buSzPts val="1600"/>
              <a:buFont typeface="Arial"/>
              <a:buChar char="•"/>
            </a:pPr>
            <a:r>
              <a:rPr b="1" i="1" lang="en-US" sz="1600" u="none">
                <a:solidFill>
                  <a:schemeClr val="dk1"/>
                </a:solidFill>
                <a:latin typeface="Bookman Old Style"/>
                <a:ea typeface="Bookman Old Style"/>
                <a:cs typeface="Bookman Old Style"/>
                <a:sym typeface="Bookman Old Style"/>
              </a:rPr>
              <a:t>Existencia de personas con escasos recursos económicos</a:t>
            </a:r>
            <a:r>
              <a:rPr b="0" i="1" lang="en-US" sz="1600" u="none">
                <a:solidFill>
                  <a:schemeClr val="dk1"/>
                </a:solidFill>
                <a:latin typeface="Bookman Old Style"/>
                <a:ea typeface="Bookman Old Style"/>
                <a:cs typeface="Bookman Old Style"/>
                <a:sym typeface="Bookman Old Style"/>
              </a:rPr>
              <a:t> </a:t>
            </a:r>
            <a:r>
              <a:rPr b="0" i="0" lang="en-US" sz="1600" u="none">
                <a:solidFill>
                  <a:schemeClr val="dk1"/>
                </a:solidFill>
                <a:latin typeface="Bookman Old Style"/>
                <a:ea typeface="Bookman Old Style"/>
                <a:cs typeface="Bookman Old Style"/>
                <a:sym typeface="Bookman Old Style"/>
              </a:rPr>
              <a:t>que se ven obligadas a vivir en barrios-ghetto que carecen de los servicios básicos (alcantarillado, luz, agua,…) y elevadas tasas de paro juvenil.</a:t>
            </a:r>
            <a:endParaRPr/>
          </a:p>
        </p:txBody>
      </p:sp>
      <p:pic>
        <p:nvPicPr>
          <p:cNvPr descr="Resultado de imagen de barrios residenciales" id="436" name="Google Shape;436;p31"/>
          <p:cNvPicPr preferRelativeResize="0"/>
          <p:nvPr/>
        </p:nvPicPr>
        <p:blipFill rotWithShape="1">
          <a:blip r:embed="rId3">
            <a:alphaModFix/>
          </a:blip>
          <a:srcRect b="0" l="0" r="0" t="0"/>
          <a:stretch/>
        </p:blipFill>
        <p:spPr>
          <a:xfrm>
            <a:off x="5992812" y="890587"/>
            <a:ext cx="2933700" cy="1879600"/>
          </a:xfrm>
          <a:prstGeom prst="rect">
            <a:avLst/>
          </a:prstGeom>
          <a:noFill/>
          <a:ln>
            <a:noFill/>
          </a:ln>
        </p:spPr>
      </p:pic>
      <p:pic>
        <p:nvPicPr>
          <p:cNvPr descr="Resultado de imagen de banlieu paris" id="437" name="Google Shape;437;p31"/>
          <p:cNvPicPr preferRelativeResize="0"/>
          <p:nvPr/>
        </p:nvPicPr>
        <p:blipFill rotWithShape="1">
          <a:blip r:embed="rId4">
            <a:alphaModFix/>
          </a:blip>
          <a:srcRect b="0" l="0" r="0" t="0"/>
          <a:stretch/>
        </p:blipFill>
        <p:spPr>
          <a:xfrm>
            <a:off x="5992812" y="5084762"/>
            <a:ext cx="2933700" cy="1460500"/>
          </a:xfrm>
          <a:prstGeom prst="rect">
            <a:avLst/>
          </a:prstGeom>
          <a:noFill/>
          <a:ln>
            <a:noFill/>
          </a:ln>
        </p:spPr>
      </p:pic>
      <p:cxnSp>
        <p:nvCxnSpPr>
          <p:cNvPr id="438" name="Google Shape;438;p31"/>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39" name="Google Shape;439;p31"/>
          <p:cNvSpPr txBox="1"/>
          <p:nvPr/>
        </p:nvSpPr>
        <p:spPr>
          <a:xfrm>
            <a:off x="323850" y="188912"/>
            <a:ext cx="86026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9. LA VIDA EN EL ESPACIO URBANO</a:t>
            </a:r>
            <a:endParaRPr/>
          </a:p>
        </p:txBody>
      </p:sp>
      <p:pic>
        <p:nvPicPr>
          <p:cNvPr id="440" name="Google Shape;440;p31"/>
          <p:cNvPicPr preferRelativeResize="0"/>
          <p:nvPr/>
        </p:nvPicPr>
        <p:blipFill rotWithShape="1">
          <a:blip r:embed="rId5">
            <a:alphaModFix/>
          </a:blip>
          <a:srcRect b="0" l="0" r="0" t="0"/>
          <a:stretch/>
        </p:blipFill>
        <p:spPr>
          <a:xfrm>
            <a:off x="5992812" y="2987675"/>
            <a:ext cx="2933700" cy="18811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cxnSp>
        <p:nvCxnSpPr>
          <p:cNvPr id="95" name="Google Shape;95;p14"/>
          <p:cNvCxnSpPr/>
          <p:nvPr/>
        </p:nvCxnSpPr>
        <p:spPr>
          <a:xfrm>
            <a:off x="2051050" y="2700337"/>
            <a:ext cx="0" cy="196850"/>
          </a:xfrm>
          <a:prstGeom prst="straightConnector1">
            <a:avLst/>
          </a:prstGeom>
          <a:noFill/>
          <a:ln cap="flat" cmpd="sng" w="38100">
            <a:solidFill>
              <a:srgbClr val="002060"/>
            </a:solidFill>
            <a:prstDash val="solid"/>
            <a:miter lim="800000"/>
            <a:headEnd len="med" w="med" type="none"/>
            <a:tailEnd len="med" w="med" type="none"/>
          </a:ln>
        </p:spPr>
      </p:cxnSp>
      <p:cxnSp>
        <p:nvCxnSpPr>
          <p:cNvPr id="96" name="Google Shape;96;p14"/>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97" name="Google Shape;97;p14"/>
          <p:cNvSpPr txBox="1"/>
          <p:nvPr/>
        </p:nvSpPr>
        <p:spPr>
          <a:xfrm>
            <a:off x="323850" y="188912"/>
            <a:ext cx="525621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cap="none" strike="noStrike">
                <a:solidFill>
                  <a:srgbClr val="10253F"/>
                </a:solidFill>
                <a:latin typeface="Calibri"/>
                <a:ea typeface="Calibri"/>
                <a:cs typeface="Calibri"/>
                <a:sym typeface="Calibri"/>
              </a:rPr>
              <a:t>1. LA POBLACIÓN Y SU HÁBITAT</a:t>
            </a:r>
            <a:endParaRPr/>
          </a:p>
        </p:txBody>
      </p:sp>
      <p:sp>
        <p:nvSpPr>
          <p:cNvPr id="98" name="Google Shape;98;p14"/>
          <p:cNvSpPr txBox="1"/>
          <p:nvPr/>
        </p:nvSpPr>
        <p:spPr>
          <a:xfrm>
            <a:off x="250825" y="858837"/>
            <a:ext cx="8642350" cy="1077912"/>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10253F"/>
              </a:buClr>
              <a:buSzPts val="1600"/>
              <a:buFont typeface="Arial"/>
              <a:buChar char="•"/>
            </a:pPr>
            <a:r>
              <a:rPr b="1" i="0" lang="en-US" sz="1600" u="none" cap="none" strike="noStrike">
                <a:solidFill>
                  <a:srgbClr val="10253F"/>
                </a:solidFill>
                <a:latin typeface="Bookman Old Style"/>
                <a:ea typeface="Bookman Old Style"/>
                <a:cs typeface="Bookman Old Style"/>
                <a:sym typeface="Bookman Old Style"/>
              </a:rPr>
              <a:t>El poblamiento </a:t>
            </a:r>
            <a:r>
              <a:rPr b="0" i="0" lang="en-US" sz="1600" u="none" cap="none" strike="noStrike">
                <a:solidFill>
                  <a:srgbClr val="10253F"/>
                </a:solidFill>
                <a:latin typeface="Bookman Old Style"/>
                <a:ea typeface="Bookman Old Style"/>
                <a:cs typeface="Bookman Old Style"/>
                <a:sym typeface="Bookman Old Style"/>
              </a:rPr>
              <a:t>es el proceso de asentamiento de un grupo humano en un lugar determinado.</a:t>
            </a:r>
            <a:endParaRPr/>
          </a:p>
          <a:p>
            <a:pPr indent="-285750" lvl="0" marL="285750" marR="0" rtl="0" algn="just">
              <a:lnSpc>
                <a:spcPct val="100000"/>
              </a:lnSpc>
              <a:spcBef>
                <a:spcPts val="0"/>
              </a:spcBef>
              <a:spcAft>
                <a:spcPts val="0"/>
              </a:spcAft>
              <a:buClr>
                <a:srgbClr val="10253F"/>
              </a:buClr>
              <a:buSzPts val="1600"/>
              <a:buFont typeface="Arial"/>
              <a:buChar char="•"/>
            </a:pPr>
            <a:r>
              <a:rPr b="0" i="0" lang="en-US" sz="1600" u="none" cap="none" strike="noStrike">
                <a:solidFill>
                  <a:srgbClr val="10253F"/>
                </a:solidFill>
                <a:latin typeface="Bookman Old Style"/>
                <a:ea typeface="Bookman Old Style"/>
                <a:cs typeface="Bookman Old Style"/>
                <a:sym typeface="Bookman Old Style"/>
              </a:rPr>
              <a:t>Según el número de habitantes de cada núcleo de población y las actividades que desempeña su población se pueden distinguir </a:t>
            </a:r>
            <a:r>
              <a:rPr b="1" i="0" lang="en-US" sz="1600" u="sng" cap="none" strike="noStrike">
                <a:solidFill>
                  <a:srgbClr val="10253F"/>
                </a:solidFill>
                <a:latin typeface="Bookman Old Style"/>
                <a:ea typeface="Bookman Old Style"/>
                <a:cs typeface="Bookman Old Style"/>
                <a:sym typeface="Bookman Old Style"/>
              </a:rPr>
              <a:t>dos tipos de poblamiento</a:t>
            </a:r>
            <a:r>
              <a:rPr b="1" i="0" lang="en-US" sz="1600" u="none" cap="none" strike="noStrike">
                <a:solidFill>
                  <a:srgbClr val="10253F"/>
                </a:solidFill>
                <a:latin typeface="Bookman Old Style"/>
                <a:ea typeface="Bookman Old Style"/>
                <a:cs typeface="Bookman Old Style"/>
                <a:sym typeface="Bookman Old Style"/>
              </a:rPr>
              <a:t>:</a:t>
            </a:r>
            <a:endParaRPr/>
          </a:p>
        </p:txBody>
      </p:sp>
      <p:cxnSp>
        <p:nvCxnSpPr>
          <p:cNvPr id="99" name="Google Shape;99;p14"/>
          <p:cNvCxnSpPr/>
          <p:nvPr/>
        </p:nvCxnSpPr>
        <p:spPr>
          <a:xfrm>
            <a:off x="4140200" y="1985962"/>
            <a:ext cx="0" cy="147637"/>
          </a:xfrm>
          <a:prstGeom prst="straightConnector1">
            <a:avLst/>
          </a:prstGeom>
          <a:noFill/>
          <a:ln cap="flat" cmpd="sng" w="38100">
            <a:solidFill>
              <a:srgbClr val="002060"/>
            </a:solidFill>
            <a:prstDash val="solid"/>
            <a:miter lim="800000"/>
            <a:headEnd len="med" w="med" type="none"/>
            <a:tailEnd len="med" w="med" type="none"/>
          </a:ln>
        </p:spPr>
      </p:cxnSp>
      <p:cxnSp>
        <p:nvCxnSpPr>
          <p:cNvPr id="100" name="Google Shape;100;p14"/>
          <p:cNvCxnSpPr/>
          <p:nvPr/>
        </p:nvCxnSpPr>
        <p:spPr>
          <a:xfrm>
            <a:off x="1979612" y="2133600"/>
            <a:ext cx="4679950" cy="0"/>
          </a:xfrm>
          <a:prstGeom prst="straightConnector1">
            <a:avLst/>
          </a:prstGeom>
          <a:noFill/>
          <a:ln cap="flat" cmpd="sng" w="38100">
            <a:solidFill>
              <a:srgbClr val="002060"/>
            </a:solidFill>
            <a:prstDash val="solid"/>
            <a:miter lim="800000"/>
            <a:headEnd len="med" w="med" type="none"/>
            <a:tailEnd len="med" w="med" type="none"/>
          </a:ln>
        </p:spPr>
      </p:cxnSp>
      <p:cxnSp>
        <p:nvCxnSpPr>
          <p:cNvPr id="101" name="Google Shape;101;p14"/>
          <p:cNvCxnSpPr/>
          <p:nvPr/>
        </p:nvCxnSpPr>
        <p:spPr>
          <a:xfrm>
            <a:off x="1979612" y="2133600"/>
            <a:ext cx="0" cy="431800"/>
          </a:xfrm>
          <a:prstGeom prst="straightConnector1">
            <a:avLst/>
          </a:prstGeom>
          <a:noFill/>
          <a:ln cap="flat" cmpd="sng" w="38100">
            <a:solidFill>
              <a:srgbClr val="002060"/>
            </a:solidFill>
            <a:prstDash val="solid"/>
            <a:miter lim="800000"/>
            <a:headEnd len="med" w="med" type="none"/>
            <a:tailEnd len="med" w="med" type="none"/>
          </a:ln>
        </p:spPr>
      </p:cxnSp>
      <p:cxnSp>
        <p:nvCxnSpPr>
          <p:cNvPr id="102" name="Google Shape;102;p14"/>
          <p:cNvCxnSpPr/>
          <p:nvPr/>
        </p:nvCxnSpPr>
        <p:spPr>
          <a:xfrm>
            <a:off x="6659562" y="2133600"/>
            <a:ext cx="0" cy="431800"/>
          </a:xfrm>
          <a:prstGeom prst="straightConnector1">
            <a:avLst/>
          </a:prstGeom>
          <a:noFill/>
          <a:ln cap="flat" cmpd="sng" w="38100">
            <a:solidFill>
              <a:srgbClr val="002060"/>
            </a:solidFill>
            <a:prstDash val="solid"/>
            <a:miter lim="800000"/>
            <a:headEnd len="med" w="med" type="none"/>
            <a:tailEnd len="med" w="med" type="none"/>
          </a:ln>
        </p:spPr>
      </p:cxnSp>
      <p:sp>
        <p:nvSpPr>
          <p:cNvPr id="103" name="Google Shape;103;p14"/>
          <p:cNvSpPr txBox="1"/>
          <p:nvPr/>
        </p:nvSpPr>
        <p:spPr>
          <a:xfrm>
            <a:off x="646112" y="2362200"/>
            <a:ext cx="2809875" cy="338137"/>
          </a:xfrm>
          <a:prstGeom prst="rect">
            <a:avLst/>
          </a:prstGeom>
          <a:solidFill>
            <a:srgbClr val="95B3D7"/>
          </a:solid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cap="none" strike="noStrike">
                <a:solidFill>
                  <a:schemeClr val="dk1"/>
                </a:solidFill>
                <a:latin typeface="Bookman Old Style"/>
                <a:ea typeface="Bookman Old Style"/>
                <a:cs typeface="Bookman Old Style"/>
                <a:sym typeface="Bookman Old Style"/>
              </a:rPr>
              <a:t>POBLAMIENTO RURAL</a:t>
            </a:r>
            <a:endParaRPr/>
          </a:p>
        </p:txBody>
      </p:sp>
      <p:sp>
        <p:nvSpPr>
          <p:cNvPr id="104" name="Google Shape;104;p14"/>
          <p:cNvSpPr txBox="1"/>
          <p:nvPr/>
        </p:nvSpPr>
        <p:spPr>
          <a:xfrm>
            <a:off x="5183187" y="2349500"/>
            <a:ext cx="2952750" cy="338137"/>
          </a:xfrm>
          <a:prstGeom prst="rect">
            <a:avLst/>
          </a:prstGeom>
          <a:solidFill>
            <a:srgbClr val="95B3D7"/>
          </a:solid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cap="none" strike="noStrike">
                <a:solidFill>
                  <a:schemeClr val="dk1"/>
                </a:solidFill>
                <a:latin typeface="Bookman Old Style"/>
                <a:ea typeface="Bookman Old Style"/>
                <a:cs typeface="Bookman Old Style"/>
                <a:sym typeface="Bookman Old Style"/>
              </a:rPr>
              <a:t>POBLAMIENTO URBANO</a:t>
            </a:r>
            <a:endParaRPr/>
          </a:p>
        </p:txBody>
      </p:sp>
      <p:sp>
        <p:nvSpPr>
          <p:cNvPr id="105" name="Google Shape;105;p14"/>
          <p:cNvSpPr txBox="1"/>
          <p:nvPr/>
        </p:nvSpPr>
        <p:spPr>
          <a:xfrm>
            <a:off x="646112" y="3976687"/>
            <a:ext cx="2809875" cy="2308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cap="none" strike="noStrike">
                <a:solidFill>
                  <a:schemeClr val="dk1"/>
                </a:solidFill>
                <a:latin typeface="Bookman Old Style"/>
                <a:ea typeface="Bookman Old Style"/>
                <a:cs typeface="Bookman Old Style"/>
                <a:sym typeface="Bookman Old Style"/>
              </a:rPr>
              <a:t>Las personas se establecen en viviendas aisladas, repartidas en el campo o concentradas en pueblos y aldeas. Como actividades económicas destacan la agricultura, ganadería y explotación forestal</a:t>
            </a:r>
            <a:endParaRPr/>
          </a:p>
        </p:txBody>
      </p:sp>
      <p:sp>
        <p:nvSpPr>
          <p:cNvPr id="106" name="Google Shape;106;p14"/>
          <p:cNvSpPr txBox="1"/>
          <p:nvPr/>
        </p:nvSpPr>
        <p:spPr>
          <a:xfrm>
            <a:off x="5183187" y="2897187"/>
            <a:ext cx="2952750" cy="8302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cap="none" strike="noStrike">
                <a:solidFill>
                  <a:schemeClr val="dk1"/>
                </a:solidFill>
                <a:latin typeface="Bookman Old Style"/>
                <a:ea typeface="Bookman Old Style"/>
                <a:cs typeface="Bookman Old Style"/>
                <a:sym typeface="Bookman Old Style"/>
              </a:rPr>
              <a:t>En España, núcleos de población de más de 10.000 habitantes.</a:t>
            </a:r>
            <a:endParaRPr/>
          </a:p>
        </p:txBody>
      </p:sp>
      <p:sp>
        <p:nvSpPr>
          <p:cNvPr id="107" name="Google Shape;107;p14"/>
          <p:cNvSpPr txBox="1"/>
          <p:nvPr/>
        </p:nvSpPr>
        <p:spPr>
          <a:xfrm>
            <a:off x="5183187" y="3976687"/>
            <a:ext cx="2952750" cy="20621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cap="none" strike="noStrike">
                <a:solidFill>
                  <a:schemeClr val="dk1"/>
                </a:solidFill>
                <a:latin typeface="Bookman Old Style"/>
                <a:ea typeface="Bookman Old Style"/>
                <a:cs typeface="Bookman Old Style"/>
                <a:sym typeface="Bookman Old Style"/>
              </a:rPr>
              <a:t>La población vive en ciudades.	La población viven en edificios altos en el centro y en viviendas unifamiliares en las afueras. Sus habitantes trabajan en fábricas, oficinas, comercios, etc.</a:t>
            </a:r>
            <a:endParaRPr/>
          </a:p>
        </p:txBody>
      </p:sp>
      <p:sp>
        <p:nvSpPr>
          <p:cNvPr id="108" name="Google Shape;108;p14"/>
          <p:cNvSpPr txBox="1"/>
          <p:nvPr/>
        </p:nvSpPr>
        <p:spPr>
          <a:xfrm>
            <a:off x="646112" y="2897187"/>
            <a:ext cx="2809875" cy="8302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cap="none" strike="noStrike">
                <a:solidFill>
                  <a:schemeClr val="dk1"/>
                </a:solidFill>
                <a:latin typeface="Bookman Old Style"/>
                <a:ea typeface="Bookman Old Style"/>
                <a:cs typeface="Bookman Old Style"/>
                <a:sym typeface="Bookman Old Style"/>
              </a:rPr>
              <a:t>En España, núcleos de población de menos de 10.000 habitantes.</a:t>
            </a:r>
            <a:endParaRPr/>
          </a:p>
        </p:txBody>
      </p:sp>
      <p:cxnSp>
        <p:nvCxnSpPr>
          <p:cNvPr id="109" name="Google Shape;109;p14"/>
          <p:cNvCxnSpPr/>
          <p:nvPr/>
        </p:nvCxnSpPr>
        <p:spPr>
          <a:xfrm>
            <a:off x="2051050" y="3727450"/>
            <a:ext cx="0" cy="249237"/>
          </a:xfrm>
          <a:prstGeom prst="straightConnector1">
            <a:avLst/>
          </a:prstGeom>
          <a:noFill/>
          <a:ln cap="flat" cmpd="sng" w="38100">
            <a:solidFill>
              <a:srgbClr val="002060"/>
            </a:solidFill>
            <a:prstDash val="solid"/>
            <a:miter lim="800000"/>
            <a:headEnd len="med" w="med" type="none"/>
            <a:tailEnd len="med" w="med" type="none"/>
          </a:ln>
        </p:spPr>
      </p:cxnSp>
      <p:cxnSp>
        <p:nvCxnSpPr>
          <p:cNvPr id="110" name="Google Shape;110;p14"/>
          <p:cNvCxnSpPr/>
          <p:nvPr/>
        </p:nvCxnSpPr>
        <p:spPr>
          <a:xfrm>
            <a:off x="6659562" y="2687637"/>
            <a:ext cx="0" cy="209550"/>
          </a:xfrm>
          <a:prstGeom prst="straightConnector1">
            <a:avLst/>
          </a:prstGeom>
          <a:noFill/>
          <a:ln cap="flat" cmpd="sng" w="38100">
            <a:solidFill>
              <a:srgbClr val="002060"/>
            </a:solidFill>
            <a:prstDash val="solid"/>
            <a:miter lim="800000"/>
            <a:headEnd len="med" w="med" type="none"/>
            <a:tailEnd len="med" w="med" type="none"/>
          </a:ln>
        </p:spPr>
      </p:cxnSp>
      <p:cxnSp>
        <p:nvCxnSpPr>
          <p:cNvPr id="111" name="Google Shape;111;p14"/>
          <p:cNvCxnSpPr/>
          <p:nvPr/>
        </p:nvCxnSpPr>
        <p:spPr>
          <a:xfrm>
            <a:off x="6659562" y="3727450"/>
            <a:ext cx="0" cy="249237"/>
          </a:xfrm>
          <a:prstGeom prst="straightConnector1">
            <a:avLst/>
          </a:prstGeom>
          <a:noFill/>
          <a:ln cap="flat" cmpd="sng" w="38100">
            <a:solidFill>
              <a:srgbClr val="002060"/>
            </a:solidFill>
            <a:prstDash val="solid"/>
            <a:miter lim="800000"/>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cxnSp>
        <p:nvCxnSpPr>
          <p:cNvPr id="445" name="Google Shape;445;p32"/>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46" name="Google Shape;446;p32"/>
          <p:cNvSpPr txBox="1"/>
          <p:nvPr/>
        </p:nvSpPr>
        <p:spPr>
          <a:xfrm>
            <a:off x="323850" y="188912"/>
            <a:ext cx="86026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9. LA VIDA EN EL ESPACIO URBANO</a:t>
            </a:r>
            <a:endParaRPr/>
          </a:p>
        </p:txBody>
      </p:sp>
      <p:sp>
        <p:nvSpPr>
          <p:cNvPr id="447" name="Google Shape;447;p32"/>
          <p:cNvSpPr txBox="1"/>
          <p:nvPr/>
        </p:nvSpPr>
        <p:spPr>
          <a:xfrm>
            <a:off x="250825" y="844550"/>
            <a:ext cx="85328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2. LAS VENTAJAS DE VIVIR EN UNA CIUDAD</a:t>
            </a:r>
            <a:endParaRPr/>
          </a:p>
        </p:txBody>
      </p:sp>
      <p:sp>
        <p:nvSpPr>
          <p:cNvPr id="448" name="Google Shape;448;p32"/>
          <p:cNvSpPr txBox="1"/>
          <p:nvPr/>
        </p:nvSpPr>
        <p:spPr>
          <a:xfrm>
            <a:off x="334962" y="1370012"/>
            <a:ext cx="4902200" cy="50657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chemeClr val="dk1"/>
              </a:buClr>
              <a:buSzPts val="1800"/>
              <a:buFont typeface="Times New Roman"/>
              <a:buChar char="-"/>
            </a:pPr>
            <a:r>
              <a:rPr b="1" i="1" lang="en-US" sz="1800" u="none">
                <a:solidFill>
                  <a:schemeClr val="dk1"/>
                </a:solidFill>
                <a:latin typeface="Bookman Old Style"/>
                <a:ea typeface="Bookman Old Style"/>
                <a:cs typeface="Bookman Old Style"/>
                <a:sym typeface="Bookman Old Style"/>
              </a:rPr>
              <a:t>Mejor atención sanitaria</a:t>
            </a:r>
            <a:r>
              <a:rPr b="1" i="0" lang="en-US" sz="1800" u="none">
                <a:solidFill>
                  <a:schemeClr val="dk1"/>
                </a:solidFill>
                <a:latin typeface="Bookman Old Style"/>
                <a:ea typeface="Bookman Old Style"/>
                <a:cs typeface="Bookman Old Style"/>
                <a:sym typeface="Bookman Old Style"/>
              </a:rPr>
              <a:t> </a:t>
            </a:r>
            <a:r>
              <a:rPr b="0" i="0" lang="en-US" sz="1800" u="none">
                <a:solidFill>
                  <a:schemeClr val="dk1"/>
                </a:solidFill>
                <a:latin typeface="Bookman Old Style"/>
                <a:ea typeface="Bookman Old Style"/>
                <a:cs typeface="Bookman Old Style"/>
                <a:sym typeface="Bookman Old Style"/>
              </a:rPr>
              <a:t>(presencia de centros de salud, hospitales, centros para personas mayores,…).</a:t>
            </a:r>
            <a:endParaRPr/>
          </a:p>
          <a:p>
            <a:pPr indent="-342900" lvl="0" marL="342900" marR="0" rtl="0" algn="just">
              <a:lnSpc>
                <a:spcPct val="115000"/>
              </a:lnSpc>
              <a:spcBef>
                <a:spcPts val="1000"/>
              </a:spcBef>
              <a:spcAft>
                <a:spcPts val="0"/>
              </a:spcAft>
              <a:buClr>
                <a:schemeClr val="dk1"/>
              </a:buClr>
              <a:buSzPts val="1800"/>
              <a:buFont typeface="Times New Roman"/>
              <a:buChar char="-"/>
            </a:pPr>
            <a:r>
              <a:rPr b="1" i="1" lang="en-US" sz="1800" u="none">
                <a:solidFill>
                  <a:schemeClr val="dk1"/>
                </a:solidFill>
                <a:latin typeface="Bookman Old Style"/>
                <a:ea typeface="Bookman Old Style"/>
                <a:cs typeface="Bookman Old Style"/>
                <a:sym typeface="Bookman Old Style"/>
              </a:rPr>
              <a:t>Más posibilidades de encontrar trabajo</a:t>
            </a:r>
            <a:r>
              <a:rPr b="0" i="1" lang="en-US" sz="1800" u="none">
                <a:solidFill>
                  <a:schemeClr val="dk1"/>
                </a:solidFill>
                <a:latin typeface="Bookman Old Style"/>
                <a:ea typeface="Bookman Old Style"/>
                <a:cs typeface="Bookman Old Style"/>
                <a:sym typeface="Bookman Old Style"/>
              </a:rPr>
              <a:t>.</a:t>
            </a:r>
            <a:endParaRPr b="0" i="0" sz="1800" u="none">
              <a:solidFill>
                <a:schemeClr val="dk1"/>
              </a:solidFill>
              <a:latin typeface="Bookman Old Style"/>
              <a:ea typeface="Bookman Old Style"/>
              <a:cs typeface="Bookman Old Style"/>
              <a:sym typeface="Bookman Old Style"/>
            </a:endParaRPr>
          </a:p>
          <a:p>
            <a:pPr indent="-342900" lvl="0" marL="342900" marR="0" rtl="0" algn="just">
              <a:lnSpc>
                <a:spcPct val="115000"/>
              </a:lnSpc>
              <a:spcBef>
                <a:spcPts val="1000"/>
              </a:spcBef>
              <a:spcAft>
                <a:spcPts val="0"/>
              </a:spcAft>
              <a:buClr>
                <a:schemeClr val="dk1"/>
              </a:buClr>
              <a:buSzPts val="1800"/>
              <a:buFont typeface="Times New Roman"/>
              <a:buChar char="-"/>
            </a:pPr>
            <a:r>
              <a:rPr b="1" i="1" lang="en-US" sz="1800" u="none">
                <a:solidFill>
                  <a:schemeClr val="dk1"/>
                </a:solidFill>
                <a:latin typeface="Bookman Old Style"/>
                <a:ea typeface="Bookman Old Style"/>
                <a:cs typeface="Bookman Old Style"/>
                <a:sym typeface="Bookman Old Style"/>
              </a:rPr>
              <a:t>Más medios educativos, culturales y de</a:t>
            </a:r>
            <a:r>
              <a:rPr b="1" i="0" lang="en-US" sz="1800" u="none">
                <a:solidFill>
                  <a:schemeClr val="dk1"/>
                </a:solidFill>
                <a:latin typeface="Bookman Old Style"/>
                <a:ea typeface="Bookman Old Style"/>
                <a:cs typeface="Bookman Old Style"/>
                <a:sym typeface="Bookman Old Style"/>
              </a:rPr>
              <a:t> ocio </a:t>
            </a:r>
            <a:r>
              <a:rPr b="0" i="0" lang="en-US" sz="1800" u="none">
                <a:solidFill>
                  <a:schemeClr val="dk1"/>
                </a:solidFill>
                <a:latin typeface="Bookman Old Style"/>
                <a:ea typeface="Bookman Old Style"/>
                <a:cs typeface="Bookman Old Style"/>
                <a:sym typeface="Bookman Old Style"/>
              </a:rPr>
              <a:t>(abundancia de colegios, universidades, museos, cines, teatros).</a:t>
            </a:r>
            <a:endParaRPr/>
          </a:p>
          <a:p>
            <a:pPr indent="-342900" lvl="0" marL="342900" marR="0" rtl="0" algn="just">
              <a:lnSpc>
                <a:spcPct val="115000"/>
              </a:lnSpc>
              <a:spcBef>
                <a:spcPts val="1000"/>
              </a:spcBef>
              <a:spcAft>
                <a:spcPts val="0"/>
              </a:spcAft>
              <a:buClr>
                <a:schemeClr val="dk1"/>
              </a:buClr>
              <a:buSzPts val="1800"/>
              <a:buFont typeface="Times New Roman"/>
              <a:buChar char="-"/>
            </a:pPr>
            <a:r>
              <a:rPr b="1" i="1" lang="en-US" sz="1800" u="none">
                <a:solidFill>
                  <a:schemeClr val="dk1"/>
                </a:solidFill>
                <a:latin typeface="Bookman Old Style"/>
                <a:ea typeface="Bookman Old Style"/>
                <a:cs typeface="Bookman Old Style"/>
                <a:sym typeface="Bookman Old Style"/>
              </a:rPr>
              <a:t>Gran diversidad de medios de transporte</a:t>
            </a:r>
            <a:r>
              <a:rPr b="1" i="0" lang="en-US" sz="1800" u="none">
                <a:solidFill>
                  <a:schemeClr val="dk1"/>
                </a:solidFill>
                <a:latin typeface="Bookman Old Style"/>
                <a:ea typeface="Bookman Old Style"/>
                <a:cs typeface="Bookman Old Style"/>
                <a:sym typeface="Bookman Old Style"/>
              </a:rPr>
              <a:t> </a:t>
            </a:r>
            <a:r>
              <a:rPr b="0" i="0" lang="en-US" sz="1800" u="none">
                <a:solidFill>
                  <a:schemeClr val="dk1"/>
                </a:solidFill>
                <a:latin typeface="Bookman Old Style"/>
                <a:ea typeface="Bookman Old Style"/>
                <a:cs typeface="Bookman Old Style"/>
                <a:sym typeface="Bookman Old Style"/>
              </a:rPr>
              <a:t>que agilizan las comunicaciones, tanto dentro como fuera de la ciudad.</a:t>
            </a:r>
            <a:endParaRPr/>
          </a:p>
          <a:p>
            <a:pPr indent="-342900" lvl="0" marL="342900" marR="0" rtl="0" algn="just">
              <a:lnSpc>
                <a:spcPct val="115000"/>
              </a:lnSpc>
              <a:spcBef>
                <a:spcPts val="1000"/>
              </a:spcBef>
              <a:spcAft>
                <a:spcPts val="0"/>
              </a:spcAft>
              <a:buClr>
                <a:schemeClr val="dk1"/>
              </a:buClr>
              <a:buSzPts val="1800"/>
              <a:buFont typeface="Times New Roman"/>
              <a:buChar char="-"/>
            </a:pPr>
            <a:r>
              <a:rPr b="1" i="0" lang="en-US" sz="1800" u="none">
                <a:solidFill>
                  <a:schemeClr val="dk1"/>
                </a:solidFill>
                <a:latin typeface="Bookman Old Style"/>
                <a:ea typeface="Bookman Old Style"/>
                <a:cs typeface="Bookman Old Style"/>
                <a:sym typeface="Bookman Old Style"/>
              </a:rPr>
              <a:t>Las ciudades son centros de poder </a:t>
            </a:r>
            <a:r>
              <a:rPr b="0" i="0" lang="en-US" sz="1800" u="none">
                <a:solidFill>
                  <a:schemeClr val="dk1"/>
                </a:solidFill>
                <a:latin typeface="Bookman Old Style"/>
                <a:ea typeface="Bookman Old Style"/>
                <a:cs typeface="Bookman Old Style"/>
                <a:sym typeface="Bookman Old Style"/>
              </a:rPr>
              <a:t>donde </a:t>
            </a:r>
            <a:r>
              <a:rPr b="0" i="0" lang="en-US" sz="1800" u="sng">
                <a:solidFill>
                  <a:schemeClr val="dk1"/>
                </a:solidFill>
                <a:latin typeface="Bookman Old Style"/>
                <a:ea typeface="Bookman Old Style"/>
                <a:cs typeface="Bookman Old Style"/>
                <a:sym typeface="Bookman Old Style"/>
              </a:rPr>
              <a:t>se toman</a:t>
            </a:r>
            <a:r>
              <a:rPr b="0" i="0" lang="en-US" sz="1800" u="none">
                <a:solidFill>
                  <a:schemeClr val="dk1"/>
                </a:solidFill>
                <a:latin typeface="Bookman Old Style"/>
                <a:ea typeface="Bookman Old Style"/>
                <a:cs typeface="Bookman Old Style"/>
                <a:sym typeface="Bookman Old Style"/>
              </a:rPr>
              <a:t> </a:t>
            </a:r>
            <a:r>
              <a:rPr b="0" i="1" lang="en-US" sz="1800" u="none">
                <a:solidFill>
                  <a:schemeClr val="dk1"/>
                </a:solidFill>
                <a:latin typeface="Bookman Old Style"/>
                <a:ea typeface="Bookman Old Style"/>
                <a:cs typeface="Bookman Old Style"/>
                <a:sym typeface="Bookman Old Style"/>
              </a:rPr>
              <a:t>decisiones políticas.</a:t>
            </a:r>
            <a:endParaRPr/>
          </a:p>
        </p:txBody>
      </p:sp>
      <p:pic>
        <p:nvPicPr>
          <p:cNvPr id="449" name="Google Shape;449;p32"/>
          <p:cNvPicPr preferRelativeResize="0"/>
          <p:nvPr/>
        </p:nvPicPr>
        <p:blipFill rotWithShape="1">
          <a:blip r:embed="rId3">
            <a:alphaModFix/>
          </a:blip>
          <a:srcRect b="0" l="0" r="0" t="0"/>
          <a:stretch/>
        </p:blipFill>
        <p:spPr>
          <a:xfrm>
            <a:off x="5651500" y="1393825"/>
            <a:ext cx="2916237" cy="955675"/>
          </a:xfrm>
          <a:prstGeom prst="rect">
            <a:avLst/>
          </a:prstGeom>
          <a:noFill/>
          <a:ln>
            <a:noFill/>
          </a:ln>
        </p:spPr>
      </p:pic>
      <p:pic>
        <p:nvPicPr>
          <p:cNvPr id="450" name="Google Shape;450;p32"/>
          <p:cNvPicPr preferRelativeResize="0"/>
          <p:nvPr/>
        </p:nvPicPr>
        <p:blipFill rotWithShape="1">
          <a:blip r:embed="rId4">
            <a:alphaModFix/>
          </a:blip>
          <a:srcRect b="0" l="0" r="0" t="0"/>
          <a:stretch/>
        </p:blipFill>
        <p:spPr>
          <a:xfrm>
            <a:off x="5651500" y="4384675"/>
            <a:ext cx="2916237" cy="1152525"/>
          </a:xfrm>
          <a:prstGeom prst="rect">
            <a:avLst/>
          </a:prstGeom>
          <a:noFill/>
          <a:ln>
            <a:noFill/>
          </a:ln>
        </p:spPr>
      </p:pic>
      <p:pic>
        <p:nvPicPr>
          <p:cNvPr id="451" name="Google Shape;451;p32"/>
          <p:cNvPicPr preferRelativeResize="0"/>
          <p:nvPr/>
        </p:nvPicPr>
        <p:blipFill rotWithShape="1">
          <a:blip r:embed="rId5">
            <a:alphaModFix/>
          </a:blip>
          <a:srcRect b="0" l="0" r="0" t="0"/>
          <a:stretch/>
        </p:blipFill>
        <p:spPr>
          <a:xfrm>
            <a:off x="5651500" y="2447925"/>
            <a:ext cx="2916237" cy="765175"/>
          </a:xfrm>
          <a:prstGeom prst="rect">
            <a:avLst/>
          </a:prstGeom>
          <a:noFill/>
          <a:ln>
            <a:noFill/>
          </a:ln>
        </p:spPr>
      </p:pic>
      <p:pic>
        <p:nvPicPr>
          <p:cNvPr id="452" name="Google Shape;452;p32"/>
          <p:cNvPicPr preferRelativeResize="0"/>
          <p:nvPr/>
        </p:nvPicPr>
        <p:blipFill rotWithShape="1">
          <a:blip r:embed="rId6">
            <a:alphaModFix/>
          </a:blip>
          <a:srcRect b="0" l="0" r="0" t="0"/>
          <a:stretch/>
        </p:blipFill>
        <p:spPr>
          <a:xfrm>
            <a:off x="5651500" y="3313112"/>
            <a:ext cx="2900362" cy="950912"/>
          </a:xfrm>
          <a:prstGeom prst="rect">
            <a:avLst/>
          </a:prstGeom>
          <a:noFill/>
          <a:ln>
            <a:noFill/>
          </a:ln>
        </p:spPr>
      </p:pic>
      <p:pic>
        <p:nvPicPr>
          <p:cNvPr id="453" name="Google Shape;453;p32"/>
          <p:cNvPicPr preferRelativeResize="0"/>
          <p:nvPr/>
        </p:nvPicPr>
        <p:blipFill rotWithShape="1">
          <a:blip r:embed="rId7">
            <a:alphaModFix/>
          </a:blip>
          <a:srcRect b="0" l="0" r="0" t="0"/>
          <a:stretch/>
        </p:blipFill>
        <p:spPr>
          <a:xfrm>
            <a:off x="5651500" y="5659437"/>
            <a:ext cx="2916237" cy="993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33"/>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59" name="Google Shape;459;p33"/>
          <p:cNvSpPr txBox="1"/>
          <p:nvPr/>
        </p:nvSpPr>
        <p:spPr>
          <a:xfrm>
            <a:off x="323850" y="188912"/>
            <a:ext cx="86026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10. LAS CIUDADES ESPAÑOLAS</a:t>
            </a:r>
            <a:endParaRPr/>
          </a:p>
        </p:txBody>
      </p:sp>
      <p:sp>
        <p:nvSpPr>
          <p:cNvPr id="460" name="Google Shape;460;p33"/>
          <p:cNvSpPr txBox="1"/>
          <p:nvPr/>
        </p:nvSpPr>
        <p:spPr>
          <a:xfrm>
            <a:off x="107950" y="817562"/>
            <a:ext cx="5616575" cy="5984875"/>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1. EL PROCESO DE URBANIZACIÓN EN ESPAÑA</a:t>
            </a:r>
            <a:endParaRPr/>
          </a:p>
          <a:p>
            <a:pPr indent="-101600" lvl="0" marL="0" marR="0" rtl="0" algn="just">
              <a:lnSpc>
                <a:spcPct val="115000"/>
              </a:lnSpc>
              <a:spcBef>
                <a:spcPts val="1000"/>
              </a:spcBef>
              <a:spcAft>
                <a:spcPts val="0"/>
              </a:spcAft>
              <a:buClr>
                <a:schemeClr val="dk1"/>
              </a:buClr>
              <a:buSzPts val="1600"/>
              <a:buFont typeface="Arial"/>
              <a:buChar char="•"/>
            </a:pPr>
            <a:r>
              <a:rPr b="0" i="0" lang="en-US" sz="1600" u="none">
                <a:solidFill>
                  <a:schemeClr val="dk1"/>
                </a:solidFill>
                <a:latin typeface="Bookman Old Style"/>
                <a:ea typeface="Bookman Old Style"/>
                <a:cs typeface="Bookman Old Style"/>
                <a:sym typeface="Bookman Old Style"/>
              </a:rPr>
              <a:t>En la actualidad, en España </a:t>
            </a:r>
            <a:r>
              <a:rPr b="0" i="1" lang="en-US" sz="1600" u="none">
                <a:solidFill>
                  <a:schemeClr val="dk1"/>
                </a:solidFill>
                <a:latin typeface="Bookman Old Style"/>
                <a:ea typeface="Bookman Old Style"/>
                <a:cs typeface="Bookman Old Style"/>
                <a:sym typeface="Bookman Old Style"/>
              </a:rPr>
              <a:t>predomina el </a:t>
            </a:r>
            <a:r>
              <a:rPr b="1" i="1" lang="en-US" sz="1600" u="none">
                <a:solidFill>
                  <a:schemeClr val="dk1"/>
                </a:solidFill>
                <a:latin typeface="Bookman Old Style"/>
                <a:ea typeface="Bookman Old Style"/>
                <a:cs typeface="Bookman Old Style"/>
                <a:sym typeface="Bookman Old Style"/>
              </a:rPr>
              <a:t>poblamiento urbano</a:t>
            </a:r>
            <a:r>
              <a:rPr b="0" i="0" lang="en-US" sz="1600" u="none">
                <a:solidFill>
                  <a:schemeClr val="dk1"/>
                </a:solidFill>
                <a:latin typeface="Bookman Old Style"/>
                <a:ea typeface="Bookman Old Style"/>
                <a:cs typeface="Bookman Old Style"/>
                <a:sym typeface="Bookman Old Style"/>
              </a:rPr>
              <a:t> (aproximadamente, el 80% de la población vive en ciudades).</a:t>
            </a:r>
            <a:endParaRPr/>
          </a:p>
          <a:p>
            <a:pPr indent="-101600" lvl="0" marL="0" marR="0" rtl="0" algn="just">
              <a:lnSpc>
                <a:spcPct val="115000"/>
              </a:lnSpc>
              <a:spcBef>
                <a:spcPts val="1000"/>
              </a:spcBef>
              <a:spcAft>
                <a:spcPts val="0"/>
              </a:spcAft>
              <a:buClr>
                <a:schemeClr val="dk1"/>
              </a:buClr>
              <a:buSzPts val="1600"/>
              <a:buFont typeface="Arial"/>
              <a:buChar char="•"/>
            </a:pPr>
            <a:r>
              <a:rPr b="0" i="0" lang="en-US" sz="1600" u="none">
                <a:solidFill>
                  <a:schemeClr val="dk1"/>
                </a:solidFill>
                <a:latin typeface="Bookman Old Style"/>
                <a:ea typeface="Bookman Old Style"/>
                <a:cs typeface="Bookman Old Style"/>
                <a:sym typeface="Bookman Old Style"/>
              </a:rPr>
              <a:t>Las </a:t>
            </a:r>
            <a:r>
              <a:rPr b="1" i="1" lang="en-US" sz="1600" u="sng">
                <a:solidFill>
                  <a:schemeClr val="dk1"/>
                </a:solidFill>
                <a:latin typeface="Bookman Old Style"/>
                <a:ea typeface="Bookman Old Style"/>
                <a:cs typeface="Bookman Old Style"/>
                <a:sym typeface="Bookman Old Style"/>
              </a:rPr>
              <a:t>primeras ciudades</a:t>
            </a:r>
            <a:r>
              <a:rPr b="0" i="0" lang="en-US" sz="1600" u="none">
                <a:solidFill>
                  <a:schemeClr val="dk1"/>
                </a:solidFill>
                <a:latin typeface="Bookman Old Style"/>
                <a:ea typeface="Bookman Old Style"/>
                <a:cs typeface="Bookman Old Style"/>
                <a:sym typeface="Bookman Old Style"/>
              </a:rPr>
              <a:t> se fundaron en la Edad Antigua (Cádiz, 1000 a.C. es la más antigua). La mayor parte de las ciudades actuales fueron fundadas en la época romana (Zaragoza, Tarragona, Toledo, Mérida, Barcelona, Sevilla, Astorga…); aunque el crecimiento urbano destacó a partir de la segunda mitad del siglo XX.</a:t>
            </a:r>
            <a:endParaRPr/>
          </a:p>
          <a:p>
            <a:pPr indent="-101600" lvl="0" marL="0" marR="0" rtl="0" algn="just">
              <a:lnSpc>
                <a:spcPct val="115000"/>
              </a:lnSpc>
              <a:spcBef>
                <a:spcPts val="1000"/>
              </a:spcBef>
              <a:spcAft>
                <a:spcPts val="0"/>
              </a:spcAft>
              <a:buClr>
                <a:schemeClr val="dk1"/>
              </a:buClr>
              <a:buSzPts val="1600"/>
              <a:buFont typeface="Arial"/>
              <a:buChar char="•"/>
            </a:pPr>
            <a:r>
              <a:rPr b="1" i="0" lang="en-US" sz="1600" u="sng">
                <a:solidFill>
                  <a:schemeClr val="dk1"/>
                </a:solidFill>
                <a:latin typeface="Bookman Old Style"/>
                <a:ea typeface="Bookman Old Style"/>
                <a:cs typeface="Bookman Old Style"/>
                <a:sym typeface="Bookman Old Style"/>
              </a:rPr>
              <a:t>Actualmente</a:t>
            </a:r>
            <a:r>
              <a:rPr b="0" i="0" lang="en-US" sz="1600" u="none">
                <a:solidFill>
                  <a:schemeClr val="dk1"/>
                </a:solidFill>
                <a:latin typeface="Bookman Old Style"/>
                <a:ea typeface="Bookman Old Style"/>
                <a:cs typeface="Bookman Old Style"/>
                <a:sym typeface="Bookman Old Style"/>
              </a:rPr>
              <a:t>, existen varias áreas metropolitanas que concentran un gran número de habitantes (Barcelona, Madrid, Valencia, Sevilla, Bilbao, Zaragoza y Málaga).</a:t>
            </a:r>
            <a:endParaRPr/>
          </a:p>
          <a:p>
            <a:pPr indent="-101600" lvl="0" marL="0" marR="0" rtl="0" algn="just">
              <a:lnSpc>
                <a:spcPct val="115000"/>
              </a:lnSpc>
              <a:spcBef>
                <a:spcPts val="1000"/>
              </a:spcBef>
              <a:spcAft>
                <a:spcPts val="0"/>
              </a:spcAft>
              <a:buClr>
                <a:schemeClr val="dk1"/>
              </a:buClr>
              <a:buSzPts val="1600"/>
              <a:buFont typeface="Arial"/>
              <a:buChar char="•"/>
            </a:pPr>
            <a:r>
              <a:rPr b="0" i="0" lang="en-US" sz="1600" u="none">
                <a:solidFill>
                  <a:schemeClr val="dk1"/>
                </a:solidFill>
                <a:latin typeface="Bookman Old Style"/>
                <a:ea typeface="Bookman Old Style"/>
                <a:cs typeface="Bookman Old Style"/>
                <a:sym typeface="Bookman Old Style"/>
              </a:rPr>
              <a:t>Las ciudades más importantes se concentran sobre todo en las </a:t>
            </a:r>
            <a:r>
              <a:rPr b="1" i="1" lang="en-US" sz="1600" u="none">
                <a:solidFill>
                  <a:schemeClr val="dk1"/>
                </a:solidFill>
                <a:latin typeface="Bookman Old Style"/>
                <a:ea typeface="Bookman Old Style"/>
                <a:cs typeface="Bookman Old Style"/>
                <a:sym typeface="Bookman Old Style"/>
              </a:rPr>
              <a:t>zonas costeras</a:t>
            </a:r>
            <a:r>
              <a:rPr b="0" i="0" lang="en-US" sz="1600" u="none">
                <a:solidFill>
                  <a:schemeClr val="dk1"/>
                </a:solidFill>
                <a:latin typeface="Bookman Old Style"/>
                <a:ea typeface="Bookman Old Style"/>
                <a:cs typeface="Bookman Old Style"/>
                <a:sym typeface="Bookman Old Style"/>
              </a:rPr>
              <a:t> (Barcelona, Valencia,…); aunque también existen grandes ciudades en el </a:t>
            </a:r>
            <a:r>
              <a:rPr b="1" i="1" lang="en-US" sz="1600" u="none">
                <a:solidFill>
                  <a:schemeClr val="dk1"/>
                </a:solidFill>
                <a:latin typeface="Bookman Old Style"/>
                <a:ea typeface="Bookman Old Style"/>
                <a:cs typeface="Bookman Old Style"/>
                <a:sym typeface="Bookman Old Style"/>
              </a:rPr>
              <a:t>interior</a:t>
            </a:r>
            <a:r>
              <a:rPr b="0" i="0" lang="en-US" sz="1600" u="none">
                <a:solidFill>
                  <a:schemeClr val="dk1"/>
                </a:solidFill>
                <a:latin typeface="Bookman Old Style"/>
                <a:ea typeface="Bookman Old Style"/>
                <a:cs typeface="Bookman Old Style"/>
                <a:sym typeface="Bookman Old Style"/>
              </a:rPr>
              <a:t> (Madrid, Zaragoza, Valladolid,…)</a:t>
            </a:r>
            <a:endParaRPr/>
          </a:p>
        </p:txBody>
      </p:sp>
      <p:pic>
        <p:nvPicPr>
          <p:cNvPr descr="Captura de pantalla 2014-05-05 a la(s) 23.05.49.png" id="461" name="Google Shape;461;p33"/>
          <p:cNvPicPr preferRelativeResize="0"/>
          <p:nvPr/>
        </p:nvPicPr>
        <p:blipFill rotWithShape="1">
          <a:blip r:embed="rId3">
            <a:alphaModFix/>
          </a:blip>
          <a:srcRect b="2606" l="2032" r="1557" t="2584"/>
          <a:stretch/>
        </p:blipFill>
        <p:spPr>
          <a:xfrm>
            <a:off x="5867400" y="868362"/>
            <a:ext cx="3170237" cy="2041525"/>
          </a:xfrm>
          <a:prstGeom prst="rect">
            <a:avLst/>
          </a:prstGeom>
          <a:noFill/>
          <a:ln>
            <a:noFill/>
          </a:ln>
        </p:spPr>
      </p:pic>
      <p:pic>
        <p:nvPicPr>
          <p:cNvPr id="462" name="Google Shape;462;p33"/>
          <p:cNvPicPr preferRelativeResize="0"/>
          <p:nvPr/>
        </p:nvPicPr>
        <p:blipFill rotWithShape="1">
          <a:blip r:embed="rId4">
            <a:alphaModFix/>
          </a:blip>
          <a:srcRect b="0" l="0" r="0" t="0"/>
          <a:stretch/>
        </p:blipFill>
        <p:spPr>
          <a:xfrm>
            <a:off x="5867400" y="2940050"/>
            <a:ext cx="3170237" cy="37290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34"/>
          <p:cNvSpPr txBox="1"/>
          <p:nvPr/>
        </p:nvSpPr>
        <p:spPr>
          <a:xfrm>
            <a:off x="182562" y="836612"/>
            <a:ext cx="8778875" cy="2716212"/>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2. </a:t>
            </a:r>
            <a:r>
              <a:rPr b="1" i="0" lang="en-US" sz="1600" u="sng">
                <a:solidFill>
                  <a:schemeClr val="dk1"/>
                </a:solidFill>
                <a:latin typeface="Bookman Old Style"/>
                <a:ea typeface="Bookman Old Style"/>
                <a:cs typeface="Bookman Old Style"/>
                <a:sym typeface="Bookman Old Style"/>
              </a:rPr>
              <a:t>LAS FUNCIONES DE LAS CIUDADES ESPAÑOLAS</a:t>
            </a:r>
            <a:endParaRPr b="0" i="0" sz="200" u="none">
              <a:solidFill>
                <a:schemeClr val="dk1"/>
              </a:solidFill>
              <a:latin typeface="Bookman Old Style"/>
              <a:ea typeface="Bookman Old Style"/>
              <a:cs typeface="Bookman Old Style"/>
              <a:sym typeface="Bookman Old Style"/>
            </a:endParaRPr>
          </a:p>
          <a:p>
            <a:pPr indent="-101600" lvl="0" marL="0" marR="0" rtl="0" algn="just">
              <a:lnSpc>
                <a:spcPct val="115000"/>
              </a:lnSpc>
              <a:spcBef>
                <a:spcPts val="1000"/>
              </a:spcBef>
              <a:spcAft>
                <a:spcPts val="0"/>
              </a:spcAft>
              <a:buClr>
                <a:schemeClr val="dk1"/>
              </a:buClr>
              <a:buSzPts val="1600"/>
              <a:buFont typeface="Times New Roman"/>
              <a:buChar char="-"/>
            </a:pPr>
            <a:r>
              <a:rPr b="1" i="1" lang="en-US" sz="1600" u="none">
                <a:solidFill>
                  <a:schemeClr val="dk1"/>
                </a:solidFill>
                <a:latin typeface="Bookman Old Style"/>
                <a:ea typeface="Bookman Old Style"/>
                <a:cs typeface="Bookman Old Style"/>
                <a:sym typeface="Bookman Old Style"/>
              </a:rPr>
              <a:t>Residencial</a:t>
            </a:r>
            <a:r>
              <a:rPr b="0" i="0" lang="en-US" sz="1600" u="none">
                <a:solidFill>
                  <a:schemeClr val="dk1"/>
                </a:solidFill>
                <a:latin typeface="Bookman Old Style"/>
                <a:ea typeface="Bookman Old Style"/>
                <a:cs typeface="Bookman Old Style"/>
                <a:sym typeface="Bookman Old Style"/>
              </a:rPr>
              <a:t> (todas las ciudades españolas).</a:t>
            </a:r>
            <a:endParaRPr/>
          </a:p>
          <a:p>
            <a:pPr indent="-101600" lvl="0" marL="0" marR="0" rtl="0" algn="just">
              <a:lnSpc>
                <a:spcPct val="115000"/>
              </a:lnSpc>
              <a:spcBef>
                <a:spcPts val="1000"/>
              </a:spcBef>
              <a:spcAft>
                <a:spcPts val="0"/>
              </a:spcAft>
              <a:buClr>
                <a:schemeClr val="dk1"/>
              </a:buClr>
              <a:buSzPts val="1600"/>
              <a:buFont typeface="Times New Roman"/>
              <a:buChar char="-"/>
            </a:pPr>
            <a:r>
              <a:rPr b="1" i="1" lang="en-US" sz="1600" u="none">
                <a:solidFill>
                  <a:schemeClr val="dk1"/>
                </a:solidFill>
                <a:latin typeface="Bookman Old Style"/>
                <a:ea typeface="Bookman Old Style"/>
                <a:cs typeface="Bookman Old Style"/>
                <a:sym typeface="Bookman Old Style"/>
              </a:rPr>
              <a:t>Político-administrativa:</a:t>
            </a:r>
            <a:r>
              <a:rPr b="0" i="0" lang="en-US" sz="1600" u="none">
                <a:solidFill>
                  <a:schemeClr val="dk1"/>
                </a:solidFill>
                <a:latin typeface="Bookman Old Style"/>
                <a:ea typeface="Bookman Old Style"/>
                <a:cs typeface="Bookman Old Style"/>
                <a:sym typeface="Bookman Old Style"/>
              </a:rPr>
              <a:t> la ejercen todas las ciudades capitales de provincia y, sobre todo, las capitales de comunidad autónoma y la capital del Estado.</a:t>
            </a:r>
            <a:endParaRPr/>
          </a:p>
          <a:p>
            <a:pPr indent="-101600" lvl="0" marL="0" marR="0" rtl="0" algn="just">
              <a:lnSpc>
                <a:spcPct val="115000"/>
              </a:lnSpc>
              <a:spcBef>
                <a:spcPts val="1000"/>
              </a:spcBef>
              <a:spcAft>
                <a:spcPts val="0"/>
              </a:spcAft>
              <a:buClr>
                <a:schemeClr val="dk1"/>
              </a:buClr>
              <a:buSzPts val="1600"/>
              <a:buFont typeface="Times New Roman"/>
              <a:buChar char="-"/>
            </a:pPr>
            <a:r>
              <a:rPr b="1" i="1" lang="en-US" sz="1600" u="none">
                <a:solidFill>
                  <a:schemeClr val="dk1"/>
                </a:solidFill>
                <a:latin typeface="Bookman Old Style"/>
                <a:ea typeface="Bookman Old Style"/>
                <a:cs typeface="Bookman Old Style"/>
                <a:sym typeface="Bookman Old Style"/>
              </a:rPr>
              <a:t>Comercial, financiera y de transportes</a:t>
            </a:r>
            <a:r>
              <a:rPr b="0" i="0" lang="en-US" sz="1600" u="none">
                <a:solidFill>
                  <a:schemeClr val="dk1"/>
                </a:solidFill>
                <a:latin typeface="Bookman Old Style"/>
                <a:ea typeface="Bookman Old Style"/>
                <a:cs typeface="Bookman Old Style"/>
                <a:sym typeface="Bookman Old Style"/>
              </a:rPr>
              <a:t> (en muchas ciudades españolas)</a:t>
            </a:r>
            <a:endParaRPr/>
          </a:p>
          <a:p>
            <a:pPr indent="-101600" lvl="0" marL="0" marR="0" rtl="0" algn="just">
              <a:lnSpc>
                <a:spcPct val="115000"/>
              </a:lnSpc>
              <a:spcBef>
                <a:spcPts val="1000"/>
              </a:spcBef>
              <a:spcAft>
                <a:spcPts val="0"/>
              </a:spcAft>
              <a:buClr>
                <a:schemeClr val="dk1"/>
              </a:buClr>
              <a:buSzPts val="1600"/>
              <a:buFont typeface="Times New Roman"/>
              <a:buChar char="-"/>
            </a:pPr>
            <a:r>
              <a:rPr b="1" i="1" lang="en-US" sz="1600" u="none">
                <a:solidFill>
                  <a:schemeClr val="dk1"/>
                </a:solidFill>
                <a:latin typeface="Bookman Old Style"/>
                <a:ea typeface="Bookman Old Style"/>
                <a:cs typeface="Bookman Old Style"/>
                <a:sym typeface="Bookman Old Style"/>
              </a:rPr>
              <a:t>Industrial</a:t>
            </a:r>
            <a:r>
              <a:rPr b="0" i="0" lang="en-US" sz="1600" u="none">
                <a:solidFill>
                  <a:schemeClr val="dk1"/>
                </a:solidFill>
                <a:latin typeface="Bookman Old Style"/>
                <a:ea typeface="Bookman Old Style"/>
                <a:cs typeface="Bookman Old Style"/>
                <a:sym typeface="Bookman Old Style"/>
              </a:rPr>
              <a:t> (Mieres –Asturias-, Mondragón –País Vasco-,…)</a:t>
            </a:r>
            <a:endParaRPr/>
          </a:p>
          <a:p>
            <a:pPr indent="-101600" lvl="0" marL="0" marR="0" rtl="0" algn="just">
              <a:lnSpc>
                <a:spcPct val="115000"/>
              </a:lnSpc>
              <a:spcBef>
                <a:spcPts val="1000"/>
              </a:spcBef>
              <a:spcAft>
                <a:spcPts val="0"/>
              </a:spcAft>
              <a:buClr>
                <a:schemeClr val="dk1"/>
              </a:buClr>
              <a:buSzPts val="1600"/>
              <a:buFont typeface="Times New Roman"/>
              <a:buChar char="-"/>
            </a:pPr>
            <a:r>
              <a:rPr b="1" i="1" lang="en-US" sz="1600" u="none">
                <a:solidFill>
                  <a:schemeClr val="dk1"/>
                </a:solidFill>
                <a:latin typeface="Bookman Old Style"/>
                <a:ea typeface="Bookman Old Style"/>
                <a:cs typeface="Bookman Old Style"/>
                <a:sym typeface="Bookman Old Style"/>
              </a:rPr>
              <a:t>Cultural y educativa</a:t>
            </a:r>
            <a:r>
              <a:rPr b="0" i="0" lang="en-US" sz="1600" u="none">
                <a:solidFill>
                  <a:schemeClr val="dk1"/>
                </a:solidFill>
                <a:latin typeface="Bookman Old Style"/>
                <a:ea typeface="Bookman Old Style"/>
                <a:cs typeface="Bookman Old Style"/>
                <a:sym typeface="Bookman Old Style"/>
              </a:rPr>
              <a:t> (Salamanca, Santiago de Compostela, Alcalá de Henares,…)</a:t>
            </a:r>
            <a:endParaRPr/>
          </a:p>
        </p:txBody>
      </p:sp>
      <p:cxnSp>
        <p:nvCxnSpPr>
          <p:cNvPr id="468" name="Google Shape;468;p34"/>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69" name="Google Shape;469;p34"/>
          <p:cNvSpPr txBox="1"/>
          <p:nvPr/>
        </p:nvSpPr>
        <p:spPr>
          <a:xfrm>
            <a:off x="323850" y="188912"/>
            <a:ext cx="86026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10. LAS CIUDADES ESPAÑOLAS</a:t>
            </a:r>
            <a:endParaRPr/>
          </a:p>
        </p:txBody>
      </p:sp>
      <p:pic>
        <p:nvPicPr>
          <p:cNvPr id="470" name="Google Shape;470;p34"/>
          <p:cNvPicPr preferRelativeResize="0"/>
          <p:nvPr/>
        </p:nvPicPr>
        <p:blipFill rotWithShape="1">
          <a:blip r:embed="rId3">
            <a:alphaModFix/>
          </a:blip>
          <a:srcRect b="0" l="0" r="0" t="0"/>
          <a:stretch/>
        </p:blipFill>
        <p:spPr>
          <a:xfrm>
            <a:off x="323850" y="3830637"/>
            <a:ext cx="4176712" cy="2879725"/>
          </a:xfrm>
          <a:prstGeom prst="rect">
            <a:avLst/>
          </a:prstGeom>
          <a:noFill/>
          <a:ln>
            <a:noFill/>
          </a:ln>
        </p:spPr>
      </p:pic>
      <p:pic>
        <p:nvPicPr>
          <p:cNvPr id="471" name="Google Shape;471;p34"/>
          <p:cNvPicPr preferRelativeResize="0"/>
          <p:nvPr/>
        </p:nvPicPr>
        <p:blipFill rotWithShape="1">
          <a:blip r:embed="rId4">
            <a:alphaModFix/>
          </a:blip>
          <a:srcRect b="0" l="0" r="0" t="0"/>
          <a:stretch/>
        </p:blipFill>
        <p:spPr>
          <a:xfrm>
            <a:off x="4711700" y="3830637"/>
            <a:ext cx="4314825" cy="30273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cxnSp>
        <p:nvCxnSpPr>
          <p:cNvPr id="476" name="Google Shape;476;p35"/>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477" name="Google Shape;477;p35"/>
          <p:cNvSpPr txBox="1"/>
          <p:nvPr/>
        </p:nvSpPr>
        <p:spPr>
          <a:xfrm>
            <a:off x="323850" y="188912"/>
            <a:ext cx="86026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10. LAS CIUDADES ESPAÑOLAS</a:t>
            </a:r>
            <a:endParaRPr/>
          </a:p>
        </p:txBody>
      </p:sp>
      <p:sp>
        <p:nvSpPr>
          <p:cNvPr id="478" name="Google Shape;478;p35"/>
          <p:cNvSpPr txBox="1"/>
          <p:nvPr/>
        </p:nvSpPr>
        <p:spPr>
          <a:xfrm>
            <a:off x="179387" y="863600"/>
            <a:ext cx="3051175" cy="5414962"/>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400"/>
              <a:buFont typeface="Bookman Old Style"/>
              <a:buNone/>
            </a:pPr>
            <a:r>
              <a:rPr b="1" i="0" lang="en-US" sz="1400" u="none">
                <a:solidFill>
                  <a:schemeClr val="dk1"/>
                </a:solidFill>
                <a:latin typeface="Bookman Old Style"/>
                <a:ea typeface="Bookman Old Style"/>
                <a:cs typeface="Bookman Old Style"/>
                <a:sym typeface="Bookman Old Style"/>
              </a:rPr>
              <a:t>3. </a:t>
            </a:r>
            <a:r>
              <a:rPr b="1" i="0" lang="en-US" sz="1400" u="sng">
                <a:solidFill>
                  <a:schemeClr val="dk1"/>
                </a:solidFill>
                <a:latin typeface="Bookman Old Style"/>
                <a:ea typeface="Bookman Old Style"/>
                <a:cs typeface="Bookman Old Style"/>
                <a:sym typeface="Bookman Old Style"/>
              </a:rPr>
              <a:t>JERARQUÍA DE CIUDADES:</a:t>
            </a:r>
            <a:endParaRPr/>
          </a:p>
          <a:p>
            <a:pPr indent="-88900" lvl="0" marL="0" marR="0" rtl="0" algn="just">
              <a:lnSpc>
                <a:spcPct val="115000"/>
              </a:lnSpc>
              <a:spcBef>
                <a:spcPts val="1000"/>
              </a:spcBef>
              <a:spcAft>
                <a:spcPts val="0"/>
              </a:spcAft>
              <a:buClr>
                <a:schemeClr val="dk1"/>
              </a:buClr>
              <a:buSzPts val="1400"/>
              <a:buFont typeface="Calibri"/>
              <a:buAutoNum type="arabicParenR"/>
            </a:pPr>
            <a:r>
              <a:rPr b="1" i="0" lang="en-US" sz="1400" u="none">
                <a:solidFill>
                  <a:schemeClr val="dk1"/>
                </a:solidFill>
                <a:latin typeface="Bookman Old Style"/>
                <a:ea typeface="Bookman Old Style"/>
                <a:cs typeface="Bookman Old Style"/>
                <a:sym typeface="Bookman Old Style"/>
              </a:rPr>
              <a:t>  </a:t>
            </a:r>
            <a:r>
              <a:rPr b="1" i="0" lang="en-US" sz="1400" u="sng">
                <a:solidFill>
                  <a:schemeClr val="dk1"/>
                </a:solidFill>
                <a:latin typeface="Bookman Old Style"/>
                <a:ea typeface="Bookman Old Style"/>
                <a:cs typeface="Bookman Old Style"/>
                <a:sym typeface="Bookman Old Style"/>
              </a:rPr>
              <a:t>Metrópolis nacionales</a:t>
            </a:r>
            <a:r>
              <a:rPr b="1" i="0" lang="en-US" sz="1400" u="none">
                <a:solidFill>
                  <a:schemeClr val="dk1"/>
                </a:solidFill>
                <a:latin typeface="Bookman Old Style"/>
                <a:ea typeface="Bookman Old Style"/>
                <a:cs typeface="Bookman Old Style"/>
                <a:sym typeface="Bookman Old Style"/>
              </a:rPr>
              <a:t> </a:t>
            </a:r>
            <a:r>
              <a:rPr b="0" i="0" lang="en-US" sz="1400" u="none">
                <a:solidFill>
                  <a:schemeClr val="dk1"/>
                </a:solidFill>
                <a:latin typeface="Bookman Old Style"/>
                <a:ea typeface="Bookman Old Style"/>
                <a:cs typeface="Bookman Old Style"/>
                <a:sym typeface="Bookman Old Style"/>
              </a:rPr>
              <a:t>→ Madrid y Barcelona y sus respectivas áreas metropolitanas son las áreas más pobladas de España, tienen influencia nacional e internacional y poseen todas las funciones anteriormente citadas.</a:t>
            </a:r>
            <a:endParaRPr/>
          </a:p>
          <a:p>
            <a:pPr indent="-88900" lvl="0" marL="0" marR="0" rtl="0" algn="just">
              <a:lnSpc>
                <a:spcPct val="115000"/>
              </a:lnSpc>
              <a:spcBef>
                <a:spcPts val="1000"/>
              </a:spcBef>
              <a:spcAft>
                <a:spcPts val="0"/>
              </a:spcAft>
              <a:buClr>
                <a:schemeClr val="dk1"/>
              </a:buClr>
              <a:buSzPts val="1400"/>
              <a:buFont typeface="Calibri"/>
              <a:buAutoNum type="arabicParenR"/>
            </a:pPr>
            <a:r>
              <a:rPr b="1" i="0" lang="en-US" sz="1400" u="none">
                <a:solidFill>
                  <a:schemeClr val="dk1"/>
                </a:solidFill>
                <a:latin typeface="Bookman Old Style"/>
                <a:ea typeface="Bookman Old Style"/>
                <a:cs typeface="Bookman Old Style"/>
                <a:sym typeface="Bookman Old Style"/>
              </a:rPr>
              <a:t>  </a:t>
            </a:r>
            <a:r>
              <a:rPr b="1" i="0" lang="en-US" sz="1400" u="sng">
                <a:solidFill>
                  <a:schemeClr val="dk1"/>
                </a:solidFill>
                <a:latin typeface="Bookman Old Style"/>
                <a:ea typeface="Bookman Old Style"/>
                <a:cs typeface="Bookman Old Style"/>
                <a:sym typeface="Bookman Old Style"/>
              </a:rPr>
              <a:t>Metrópolis regionales</a:t>
            </a:r>
            <a:r>
              <a:rPr b="1" i="0" lang="en-US" sz="1400" u="none">
                <a:solidFill>
                  <a:schemeClr val="dk1"/>
                </a:solidFill>
                <a:latin typeface="Bookman Old Style"/>
                <a:ea typeface="Bookman Old Style"/>
                <a:cs typeface="Bookman Old Style"/>
                <a:sym typeface="Bookman Old Style"/>
              </a:rPr>
              <a:t> </a:t>
            </a:r>
            <a:r>
              <a:rPr b="0" i="0" lang="en-US" sz="1400" u="none">
                <a:solidFill>
                  <a:schemeClr val="dk1"/>
                </a:solidFill>
                <a:latin typeface="Bookman Old Style"/>
                <a:ea typeface="Bookman Old Style"/>
                <a:cs typeface="Bookman Old Style"/>
                <a:sym typeface="Bookman Old Style"/>
              </a:rPr>
              <a:t>→ su área de influencia se extiende por amplias zonas del centro y del litoral español. Destacan: Valencia, Zaragoza, Alicante, Sevilla, Bilbao</a:t>
            </a:r>
            <a:endParaRPr/>
          </a:p>
          <a:p>
            <a:pPr indent="-88900" lvl="0" marL="0" marR="0" rtl="0" algn="just">
              <a:lnSpc>
                <a:spcPct val="115000"/>
              </a:lnSpc>
              <a:spcBef>
                <a:spcPts val="1000"/>
              </a:spcBef>
              <a:spcAft>
                <a:spcPts val="0"/>
              </a:spcAft>
              <a:buClr>
                <a:schemeClr val="dk1"/>
              </a:buClr>
              <a:buSzPts val="1400"/>
              <a:buFont typeface="Calibri"/>
              <a:buAutoNum type="arabicParenR"/>
            </a:pPr>
            <a:r>
              <a:rPr b="1" i="0" lang="en-US" sz="1400" u="none">
                <a:solidFill>
                  <a:schemeClr val="dk1"/>
                </a:solidFill>
                <a:latin typeface="Bookman Old Style"/>
                <a:ea typeface="Bookman Old Style"/>
                <a:cs typeface="Bookman Old Style"/>
                <a:sym typeface="Bookman Old Style"/>
              </a:rPr>
              <a:t>  </a:t>
            </a:r>
            <a:r>
              <a:rPr b="1" i="0" lang="en-US" sz="1400" u="sng">
                <a:solidFill>
                  <a:schemeClr val="dk1"/>
                </a:solidFill>
                <a:latin typeface="Bookman Old Style"/>
                <a:ea typeface="Bookman Old Style"/>
                <a:cs typeface="Bookman Old Style"/>
                <a:sym typeface="Bookman Old Style"/>
              </a:rPr>
              <a:t>Metrópolis subregionales</a:t>
            </a:r>
            <a:r>
              <a:rPr b="1" i="0" lang="en-US" sz="1400" u="none">
                <a:solidFill>
                  <a:schemeClr val="dk1"/>
                </a:solidFill>
                <a:latin typeface="Bookman Old Style"/>
                <a:ea typeface="Bookman Old Style"/>
                <a:cs typeface="Bookman Old Style"/>
                <a:sym typeface="Bookman Old Style"/>
              </a:rPr>
              <a:t> </a:t>
            </a:r>
            <a:r>
              <a:rPr b="0" i="0" lang="en-US" sz="1400" u="none">
                <a:solidFill>
                  <a:schemeClr val="dk1"/>
                </a:solidFill>
                <a:latin typeface="Bookman Old Style"/>
                <a:ea typeface="Bookman Old Style"/>
                <a:cs typeface="Bookman Old Style"/>
                <a:sym typeface="Bookman Old Style"/>
              </a:rPr>
              <a:t>→ ejercen su influencia dentro del territorio de una provincia. Tienen varias funciones urbanas.</a:t>
            </a:r>
            <a:endParaRPr/>
          </a:p>
        </p:txBody>
      </p:sp>
      <p:sp>
        <p:nvSpPr>
          <p:cNvPr id="479" name="Google Shape;479;p35"/>
          <p:cNvSpPr txBox="1"/>
          <p:nvPr/>
        </p:nvSpPr>
        <p:spPr>
          <a:xfrm>
            <a:off x="3230562" y="5875337"/>
            <a:ext cx="5772150" cy="954087"/>
          </a:xfrm>
          <a:prstGeom prst="rect">
            <a:avLst/>
          </a:prstGeom>
          <a:noFill/>
          <a:ln>
            <a:noFill/>
          </a:ln>
        </p:spPr>
        <p:txBody>
          <a:bodyPr anchorCtr="0" anchor="t" bIns="45700" lIns="91425" spcFirstLastPara="1" rIns="91425" wrap="square" tIns="45700">
            <a:noAutofit/>
          </a:bodyPr>
          <a:lstStyle/>
          <a:p>
            <a:pPr indent="-268287" lvl="0" marL="268287" marR="0" rtl="0" algn="just">
              <a:lnSpc>
                <a:spcPct val="100000"/>
              </a:lnSpc>
              <a:spcBef>
                <a:spcPts val="0"/>
              </a:spcBef>
              <a:spcAft>
                <a:spcPts val="0"/>
              </a:spcAft>
              <a:buClr>
                <a:schemeClr val="dk1"/>
              </a:buClr>
              <a:buSzPts val="1400"/>
              <a:buFont typeface="Bookman Old Style"/>
              <a:buNone/>
            </a:pPr>
            <a:r>
              <a:rPr b="1" i="0" lang="en-US" sz="1400" u="none">
                <a:solidFill>
                  <a:schemeClr val="dk1"/>
                </a:solidFill>
                <a:latin typeface="Bookman Old Style"/>
                <a:ea typeface="Bookman Old Style"/>
                <a:cs typeface="Bookman Old Style"/>
                <a:sym typeface="Bookman Old Style"/>
              </a:rPr>
              <a:t>4)	</a:t>
            </a:r>
            <a:r>
              <a:rPr b="1" i="0" lang="en-US" sz="1400" u="sng">
                <a:solidFill>
                  <a:schemeClr val="dk1"/>
                </a:solidFill>
                <a:latin typeface="Bookman Old Style"/>
                <a:ea typeface="Bookman Old Style"/>
                <a:cs typeface="Bookman Old Style"/>
                <a:sym typeface="Bookman Old Style"/>
              </a:rPr>
              <a:t>Ciudades medias y pequeñas</a:t>
            </a:r>
            <a:r>
              <a:rPr b="1" i="0" lang="en-US" sz="1400" u="none">
                <a:solidFill>
                  <a:schemeClr val="dk1"/>
                </a:solidFill>
                <a:latin typeface="Bookman Old Style"/>
                <a:ea typeface="Bookman Old Style"/>
                <a:cs typeface="Bookman Old Style"/>
                <a:sym typeface="Bookman Old Style"/>
              </a:rPr>
              <a:t> </a:t>
            </a:r>
            <a:r>
              <a:rPr b="0" i="0" lang="en-US" sz="1400" u="none">
                <a:solidFill>
                  <a:schemeClr val="dk1"/>
                </a:solidFill>
                <a:latin typeface="Bookman Old Style"/>
                <a:ea typeface="Bookman Old Style"/>
                <a:cs typeface="Bookman Old Style"/>
                <a:sym typeface="Bookman Old Style"/>
              </a:rPr>
              <a:t>→ su influencia se extiende a una comarca –territorio más reducido que una provincia-. Cuentan con la función administrativa, comercial,…</a:t>
            </a:r>
            <a:endParaRPr b="0" i="0" sz="1400" u="none">
              <a:solidFill>
                <a:schemeClr val="dk1"/>
              </a:solidFill>
              <a:latin typeface="Bookman Old Style"/>
              <a:ea typeface="Bookman Old Style"/>
              <a:cs typeface="Bookman Old Style"/>
              <a:sym typeface="Bookman Old Style"/>
            </a:endParaRPr>
          </a:p>
          <a:p>
            <a:pPr indent="0" lvl="0" marL="0" marR="0" rtl="0" algn="l">
              <a:lnSpc>
                <a:spcPct val="100000"/>
              </a:lnSpc>
              <a:spcBef>
                <a:spcPts val="0"/>
              </a:spcBef>
              <a:spcAft>
                <a:spcPts val="0"/>
              </a:spcAft>
              <a:buNone/>
            </a:pPr>
            <a:r>
              <a:t/>
            </a:r>
            <a:endParaRPr b="0" i="0" sz="1400" u="none">
              <a:solidFill>
                <a:schemeClr val="dk1"/>
              </a:solidFill>
              <a:latin typeface="Bookman Old Style"/>
              <a:ea typeface="Bookman Old Style"/>
              <a:cs typeface="Bookman Old Style"/>
              <a:sym typeface="Bookman Old Style"/>
            </a:endParaRPr>
          </a:p>
        </p:txBody>
      </p:sp>
      <p:grpSp>
        <p:nvGrpSpPr>
          <p:cNvPr id="480" name="Google Shape;480;p35"/>
          <p:cNvGrpSpPr/>
          <p:nvPr/>
        </p:nvGrpSpPr>
        <p:grpSpPr>
          <a:xfrm>
            <a:off x="3419475" y="765175"/>
            <a:ext cx="5583237" cy="5091112"/>
            <a:chOff x="0" y="0"/>
            <a:chExt cx="2147483647" cy="2147483647"/>
          </a:xfrm>
        </p:grpSpPr>
        <p:pic>
          <p:nvPicPr>
            <p:cNvPr descr="Captura de pantalla 2014-05-05 a la(s) 01.17.25.png" id="481" name="Google Shape;481;p35"/>
            <p:cNvPicPr preferRelativeResize="0"/>
            <p:nvPr/>
          </p:nvPicPr>
          <p:blipFill rotWithShape="1">
            <a:blip r:embed="rId3">
              <a:alphaModFix/>
            </a:blip>
            <a:srcRect b="0" l="0" r="0" t="0"/>
            <a:stretch/>
          </p:blipFill>
          <p:spPr>
            <a:xfrm>
              <a:off x="466362552" y="0"/>
              <a:ext cx="1681121094" cy="2147483647"/>
            </a:xfrm>
            <a:prstGeom prst="rect">
              <a:avLst/>
            </a:prstGeom>
            <a:noFill/>
            <a:ln>
              <a:noFill/>
            </a:ln>
          </p:spPr>
        </p:pic>
        <p:pic>
          <p:nvPicPr>
            <p:cNvPr descr="Captura de pantalla 2014-05-05 a la(s) 01.17.25.png" id="482" name="Google Shape;482;p35"/>
            <p:cNvPicPr preferRelativeResize="0"/>
            <p:nvPr/>
          </p:nvPicPr>
          <p:blipFill rotWithShape="1">
            <a:blip r:embed="rId4">
              <a:alphaModFix/>
            </a:blip>
            <a:srcRect b="0" l="0" r="0" t="0"/>
            <a:stretch/>
          </p:blipFill>
          <p:spPr>
            <a:xfrm>
              <a:off x="0" y="1581531706"/>
              <a:ext cx="682086344" cy="490071452"/>
            </a:xfrm>
            <a:prstGeom prst="rect">
              <a:avLst/>
            </a:prstGeom>
            <a:noFill/>
            <a:ln>
              <a:noFill/>
            </a:ln>
          </p:spPr>
        </p:pic>
        <p:pic>
          <p:nvPicPr>
            <p:cNvPr descr="Captura de pantalla 2014-05-05 a la(s) 01.17.25.png" id="483" name="Google Shape;483;p35"/>
            <p:cNvPicPr preferRelativeResize="0"/>
            <p:nvPr/>
          </p:nvPicPr>
          <p:blipFill rotWithShape="1">
            <a:blip r:embed="rId5">
              <a:alphaModFix/>
            </a:blip>
            <a:srcRect b="0" l="0" r="0" t="0"/>
            <a:stretch/>
          </p:blipFill>
          <p:spPr>
            <a:xfrm>
              <a:off x="0" y="0"/>
              <a:ext cx="499890719" cy="1581531653"/>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pic>
        <p:nvPicPr>
          <p:cNvPr descr="http://d2ospcogtsmgn3.cloudfront.net/images/hotels/48749/nairobi-fairmont-the-norfolk-315396_1000_560.jpg" id="488" name="Google Shape;488;p36"/>
          <p:cNvPicPr preferRelativeResize="0"/>
          <p:nvPr/>
        </p:nvPicPr>
        <p:blipFill rotWithShape="1">
          <a:blip r:embed="rId3">
            <a:alphaModFix/>
          </a:blip>
          <a:srcRect b="0" l="10209" r="15744" t="0"/>
          <a:stretch/>
        </p:blipFill>
        <p:spPr>
          <a:xfrm>
            <a:off x="0" y="-66675"/>
            <a:ext cx="9144000" cy="6915150"/>
          </a:xfrm>
          <a:prstGeom prst="rect">
            <a:avLst/>
          </a:prstGeom>
          <a:noFill/>
          <a:ln>
            <a:noFill/>
          </a:ln>
        </p:spPr>
      </p:pic>
      <p:sp>
        <p:nvSpPr>
          <p:cNvPr id="489" name="Google Shape;489;p36"/>
          <p:cNvSpPr txBox="1"/>
          <p:nvPr/>
        </p:nvSpPr>
        <p:spPr>
          <a:xfrm>
            <a:off x="0" y="2066925"/>
            <a:ext cx="9144000" cy="15700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600"/>
              <a:buFont typeface="Bookman Old Style"/>
              <a:buNone/>
            </a:pPr>
            <a:r>
              <a:rPr b="0" i="0" lang="en-US" sz="9600" u="none">
                <a:solidFill>
                  <a:schemeClr val="lt1"/>
                </a:solidFill>
                <a:latin typeface="Bookman Old Style"/>
                <a:ea typeface="Bookman Old Style"/>
                <a:cs typeface="Bookman Old Style"/>
                <a:sym typeface="Bookman Old Style"/>
              </a:rPr>
              <a:t>FIN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cxnSp>
        <p:nvCxnSpPr>
          <p:cNvPr id="117" name="Google Shape;117;p15"/>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118" name="Google Shape;118;p15"/>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cap="none" strike="noStrike">
                <a:solidFill>
                  <a:srgbClr val="10253F"/>
                </a:solidFill>
                <a:latin typeface="Calibri"/>
                <a:ea typeface="Calibri"/>
                <a:cs typeface="Calibri"/>
                <a:sym typeface="Calibri"/>
              </a:rPr>
              <a:t>2. CARACTERÍSTICAS DE UNA CIUDAD</a:t>
            </a:r>
            <a:endParaRPr/>
          </a:p>
        </p:txBody>
      </p:sp>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119" name="Google Shape;119;p15"/>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0" name="Google Shape;120;p15"/>
          <p:cNvSpPr txBox="1"/>
          <p:nvPr/>
        </p:nvSpPr>
        <p:spPr>
          <a:xfrm>
            <a:off x="179387" y="765175"/>
            <a:ext cx="8640762" cy="4000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254061"/>
              </a:buClr>
              <a:buSzPts val="2000"/>
              <a:buFont typeface="Calibri"/>
              <a:buNone/>
            </a:pPr>
            <a:r>
              <a:rPr b="1" i="0" lang="en-US" sz="2000" u="none">
                <a:solidFill>
                  <a:srgbClr val="254061"/>
                </a:solidFill>
                <a:latin typeface="Calibri"/>
                <a:ea typeface="Calibri"/>
                <a:cs typeface="Calibri"/>
                <a:sym typeface="Calibri"/>
              </a:rPr>
              <a:t>¿</a:t>
            </a:r>
            <a:r>
              <a:rPr b="1" i="1" lang="en-US" sz="1800" u="none">
                <a:solidFill>
                  <a:srgbClr val="254061"/>
                </a:solidFill>
                <a:latin typeface="Bookman Old Style"/>
                <a:ea typeface="Bookman Old Style"/>
                <a:cs typeface="Bookman Old Style"/>
                <a:sym typeface="Bookman Old Style"/>
              </a:rPr>
              <a:t>Qué es una ciudad?</a:t>
            </a:r>
            <a:endParaRPr/>
          </a:p>
        </p:txBody>
      </p:sp>
      <p:sp>
        <p:nvSpPr>
          <p:cNvPr id="121" name="Google Shape;121;p15"/>
          <p:cNvSpPr txBox="1"/>
          <p:nvPr/>
        </p:nvSpPr>
        <p:spPr>
          <a:xfrm>
            <a:off x="179387" y="1125537"/>
            <a:ext cx="8713787" cy="83026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1" lang="en-US" sz="1600" u="none">
                <a:solidFill>
                  <a:schemeClr val="dk1"/>
                </a:solidFill>
                <a:latin typeface="Bookman Old Style"/>
                <a:ea typeface="Bookman Old Style"/>
                <a:cs typeface="Bookman Old Style"/>
                <a:sym typeface="Bookman Old Style"/>
              </a:rPr>
              <a:t>Una ciudad es un espacio urbano con una alta densidad de población, en la que predomina el comercio, la industria y los servicios. Un </a:t>
            </a:r>
            <a:r>
              <a:rPr b="1" i="1" lang="en-US" sz="1600" u="none">
                <a:solidFill>
                  <a:schemeClr val="dk1"/>
                </a:solidFill>
                <a:latin typeface="Bookman Old Style"/>
                <a:ea typeface="Bookman Old Style"/>
                <a:cs typeface="Bookman Old Style"/>
                <a:sym typeface="Bookman Old Style"/>
              </a:rPr>
              <a:t>53% de la población mundial vive en las ciudades</a:t>
            </a:r>
            <a:r>
              <a:rPr b="0" i="1" lang="en-US" sz="1600" u="none">
                <a:solidFill>
                  <a:schemeClr val="dk1"/>
                </a:solidFill>
                <a:latin typeface="Bookman Old Style"/>
                <a:ea typeface="Bookman Old Style"/>
                <a:cs typeface="Bookman Old Style"/>
                <a:sym typeface="Bookman Old Style"/>
              </a:rPr>
              <a:t>.  </a:t>
            </a:r>
            <a:endParaRPr/>
          </a:p>
        </p:txBody>
      </p:sp>
      <p:sp>
        <p:nvSpPr>
          <p:cNvPr id="122" name="Google Shape;122;p15"/>
          <p:cNvSpPr txBox="1"/>
          <p:nvPr/>
        </p:nvSpPr>
        <p:spPr>
          <a:xfrm>
            <a:off x="2411412" y="2101850"/>
            <a:ext cx="4248150" cy="369887"/>
          </a:xfrm>
          <a:prstGeom prst="rect">
            <a:avLst/>
          </a:prstGeom>
          <a:solidFill>
            <a:srgbClr val="17375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Bookman Old Style"/>
              <a:buNone/>
            </a:pPr>
            <a:r>
              <a:rPr b="1" i="0" lang="en-US" sz="1800" u="none">
                <a:solidFill>
                  <a:schemeClr val="lt1"/>
                </a:solidFill>
                <a:latin typeface="Bookman Old Style"/>
                <a:ea typeface="Bookman Old Style"/>
                <a:cs typeface="Bookman Old Style"/>
                <a:sym typeface="Bookman Old Style"/>
              </a:rPr>
              <a:t>REQUISITOS PARA SER CIUDAD</a:t>
            </a:r>
            <a:endParaRPr/>
          </a:p>
        </p:txBody>
      </p:sp>
      <p:sp>
        <p:nvSpPr>
          <p:cNvPr id="123" name="Google Shape;123;p15"/>
          <p:cNvSpPr txBox="1"/>
          <p:nvPr/>
        </p:nvSpPr>
        <p:spPr>
          <a:xfrm>
            <a:off x="284162" y="2927350"/>
            <a:ext cx="2703512" cy="323850"/>
          </a:xfrm>
          <a:prstGeom prst="rect">
            <a:avLst/>
          </a:prstGeom>
          <a:solidFill>
            <a:srgbClr val="37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500"/>
              <a:buFont typeface="Bookman Old Style"/>
              <a:buNone/>
            </a:pPr>
            <a:r>
              <a:rPr b="1" i="0" lang="en-US" sz="1500" u="none">
                <a:solidFill>
                  <a:schemeClr val="lt1"/>
                </a:solidFill>
                <a:latin typeface="Bookman Old Style"/>
                <a:ea typeface="Bookman Old Style"/>
                <a:cs typeface="Bookman Old Style"/>
                <a:sym typeface="Bookman Old Style"/>
              </a:rPr>
              <a:t>Nº de habitantes</a:t>
            </a:r>
            <a:endParaRPr/>
          </a:p>
        </p:txBody>
      </p:sp>
      <p:sp>
        <p:nvSpPr>
          <p:cNvPr id="124" name="Google Shape;124;p15"/>
          <p:cNvSpPr txBox="1"/>
          <p:nvPr/>
        </p:nvSpPr>
        <p:spPr>
          <a:xfrm>
            <a:off x="252412" y="3398837"/>
            <a:ext cx="2735262" cy="954087"/>
          </a:xfrm>
          <a:prstGeom prst="rect">
            <a:avLst/>
          </a:prstGeom>
          <a:no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0253F"/>
              </a:buClr>
              <a:buSzPts val="1400"/>
              <a:buFont typeface="Bookman Old Style"/>
              <a:buNone/>
            </a:pPr>
            <a:r>
              <a:rPr b="1" i="0" lang="en-US" sz="1400" u="none">
                <a:solidFill>
                  <a:srgbClr val="10253F"/>
                </a:solidFill>
                <a:latin typeface="Bookman Old Style"/>
                <a:ea typeface="Bookman Old Style"/>
                <a:cs typeface="Bookman Old Style"/>
                <a:sym typeface="Bookman Old Style"/>
              </a:rPr>
              <a:t>Variable. Más de 10.000 habitantes en España; 25.000 en Japón; 200 habitantes en Dinamarca.</a:t>
            </a:r>
            <a:endParaRPr/>
          </a:p>
        </p:txBody>
      </p:sp>
      <p:sp>
        <p:nvSpPr>
          <p:cNvPr id="125" name="Google Shape;125;p15"/>
          <p:cNvSpPr txBox="1"/>
          <p:nvPr/>
        </p:nvSpPr>
        <p:spPr>
          <a:xfrm>
            <a:off x="3203575" y="2927350"/>
            <a:ext cx="2881312" cy="323850"/>
          </a:xfrm>
          <a:prstGeom prst="rect">
            <a:avLst/>
          </a:prstGeom>
          <a:solidFill>
            <a:srgbClr val="37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500"/>
              <a:buFont typeface="Bookman Old Style"/>
              <a:buNone/>
            </a:pPr>
            <a:r>
              <a:rPr b="1" i="0" lang="en-US" sz="1500" u="none">
                <a:solidFill>
                  <a:schemeClr val="lt1"/>
                </a:solidFill>
                <a:latin typeface="Bookman Old Style"/>
                <a:ea typeface="Bookman Old Style"/>
                <a:cs typeface="Bookman Old Style"/>
                <a:sym typeface="Bookman Old Style"/>
              </a:rPr>
              <a:t>Trabajo de sus habitantes </a:t>
            </a:r>
            <a:endParaRPr/>
          </a:p>
        </p:txBody>
      </p:sp>
      <p:sp>
        <p:nvSpPr>
          <p:cNvPr id="126" name="Google Shape;126;p15"/>
          <p:cNvSpPr txBox="1"/>
          <p:nvPr/>
        </p:nvSpPr>
        <p:spPr>
          <a:xfrm>
            <a:off x="6229350" y="2927350"/>
            <a:ext cx="2663825" cy="323850"/>
          </a:xfrm>
          <a:prstGeom prst="rect">
            <a:avLst/>
          </a:prstGeom>
          <a:solidFill>
            <a:srgbClr val="37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500"/>
              <a:buFont typeface="Bookman Old Style"/>
              <a:buNone/>
            </a:pPr>
            <a:r>
              <a:rPr b="1" i="0" lang="en-US" sz="1500" u="none">
                <a:solidFill>
                  <a:schemeClr val="lt1"/>
                </a:solidFill>
                <a:latin typeface="Bookman Old Style"/>
                <a:ea typeface="Bookman Old Style"/>
                <a:cs typeface="Bookman Old Style"/>
                <a:sym typeface="Bookman Old Style"/>
              </a:rPr>
              <a:t>Densidad</a:t>
            </a:r>
            <a:endParaRPr/>
          </a:p>
        </p:txBody>
      </p:sp>
      <p:sp>
        <p:nvSpPr>
          <p:cNvPr id="127" name="Google Shape;127;p15"/>
          <p:cNvSpPr txBox="1"/>
          <p:nvPr/>
        </p:nvSpPr>
        <p:spPr>
          <a:xfrm>
            <a:off x="3203575" y="3398837"/>
            <a:ext cx="2881312" cy="954087"/>
          </a:xfrm>
          <a:prstGeom prst="rect">
            <a:avLst/>
          </a:prstGeom>
          <a:no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182562" lvl="0" marL="182562" marR="0" rtl="0" algn="just">
              <a:lnSpc>
                <a:spcPct val="100000"/>
              </a:lnSpc>
              <a:spcBef>
                <a:spcPts val="0"/>
              </a:spcBef>
              <a:spcAft>
                <a:spcPts val="0"/>
              </a:spcAft>
              <a:buClr>
                <a:srgbClr val="10253F"/>
              </a:buClr>
              <a:buSzPts val="1400"/>
              <a:buFont typeface="Arial"/>
              <a:buChar char="•"/>
            </a:pPr>
            <a:r>
              <a:rPr b="1" i="0" lang="en-US" sz="1400" u="none">
                <a:solidFill>
                  <a:srgbClr val="10253F"/>
                </a:solidFill>
                <a:latin typeface="Bookman Old Style"/>
                <a:ea typeface="Bookman Old Style"/>
                <a:cs typeface="Bookman Old Style"/>
                <a:sym typeface="Bookman Old Style"/>
              </a:rPr>
              <a:t>Predominio del sector terciario (banca, comercio educación, sanidad) y del secundario (industria).</a:t>
            </a:r>
            <a:endParaRPr/>
          </a:p>
        </p:txBody>
      </p:sp>
      <p:sp>
        <p:nvSpPr>
          <p:cNvPr id="128" name="Google Shape;128;p15"/>
          <p:cNvSpPr txBox="1"/>
          <p:nvPr/>
        </p:nvSpPr>
        <p:spPr>
          <a:xfrm>
            <a:off x="6227762" y="3398837"/>
            <a:ext cx="2665412" cy="1384300"/>
          </a:xfrm>
          <a:prstGeom prst="rect">
            <a:avLst/>
          </a:prstGeom>
          <a:noFill/>
          <a:ln cap="flat" cmpd="sng" w="9525">
            <a:solidFill>
              <a:srgbClr val="002060"/>
            </a:solidFill>
            <a:prstDash val="solid"/>
            <a:miter lim="800000"/>
            <a:headEnd len="sm" w="sm" type="none"/>
            <a:tailEnd len="sm" w="sm" type="none"/>
          </a:ln>
        </p:spPr>
        <p:txBody>
          <a:bodyPr anchorCtr="0" anchor="t" bIns="45700" lIns="91425" spcFirstLastPara="1" rIns="91425" wrap="square" tIns="45700">
            <a:noAutofit/>
          </a:bodyPr>
          <a:lstStyle/>
          <a:p>
            <a:pPr indent="-182562" lvl="0" marL="182562" marR="0" rtl="0" algn="just">
              <a:lnSpc>
                <a:spcPct val="100000"/>
              </a:lnSpc>
              <a:spcBef>
                <a:spcPts val="0"/>
              </a:spcBef>
              <a:spcAft>
                <a:spcPts val="0"/>
              </a:spcAft>
              <a:buClr>
                <a:srgbClr val="10253F"/>
              </a:buClr>
              <a:buSzPts val="1400"/>
              <a:buFont typeface="Arial"/>
              <a:buChar char="•"/>
            </a:pPr>
            <a:r>
              <a:rPr b="1" i="0" lang="en-US" sz="1400" u="none">
                <a:solidFill>
                  <a:srgbClr val="10253F"/>
                </a:solidFill>
                <a:latin typeface="Bookman Old Style"/>
                <a:ea typeface="Bookman Old Style"/>
                <a:cs typeface="Bookman Old Style"/>
                <a:sym typeface="Bookman Old Style"/>
              </a:rPr>
              <a:t>Alta densidad de población</a:t>
            </a:r>
            <a:endParaRPr/>
          </a:p>
          <a:p>
            <a:pPr indent="-182562" lvl="0" marL="182562" marR="0" rtl="0" algn="just">
              <a:lnSpc>
                <a:spcPct val="100000"/>
              </a:lnSpc>
              <a:spcBef>
                <a:spcPts val="0"/>
              </a:spcBef>
              <a:spcAft>
                <a:spcPts val="0"/>
              </a:spcAft>
              <a:buClr>
                <a:srgbClr val="10253F"/>
              </a:buClr>
              <a:buSzPts val="1400"/>
              <a:buFont typeface="Arial"/>
              <a:buChar char="•"/>
            </a:pPr>
            <a:r>
              <a:rPr b="1" i="0" lang="en-US" sz="1400" u="none">
                <a:solidFill>
                  <a:srgbClr val="10253F"/>
                </a:solidFill>
                <a:latin typeface="Bookman Old Style"/>
                <a:ea typeface="Bookman Old Style"/>
                <a:cs typeface="Bookman Old Style"/>
                <a:sym typeface="Bookman Old Style"/>
              </a:rPr>
              <a:t>Predominio de edificios de varias plantas.</a:t>
            </a:r>
            <a:endParaRPr/>
          </a:p>
          <a:p>
            <a:pPr indent="-182562" lvl="0" marL="182562" marR="0" rtl="0" algn="just">
              <a:lnSpc>
                <a:spcPct val="100000"/>
              </a:lnSpc>
              <a:spcBef>
                <a:spcPts val="0"/>
              </a:spcBef>
              <a:spcAft>
                <a:spcPts val="0"/>
              </a:spcAft>
              <a:buClr>
                <a:srgbClr val="10253F"/>
              </a:buClr>
              <a:buSzPts val="1400"/>
              <a:buFont typeface="Arial"/>
              <a:buChar char="•"/>
            </a:pPr>
            <a:r>
              <a:rPr b="1" i="0" lang="en-US" sz="1400" u="none">
                <a:solidFill>
                  <a:srgbClr val="10253F"/>
                </a:solidFill>
                <a:latin typeface="Bookman Old Style"/>
                <a:ea typeface="Bookman Old Style"/>
                <a:cs typeface="Bookman Old Style"/>
                <a:sym typeface="Bookman Old Style"/>
              </a:rPr>
              <a:t>Avenidas, calles largas y muy anchas.</a:t>
            </a:r>
            <a:endParaRPr/>
          </a:p>
        </p:txBody>
      </p:sp>
      <p:pic>
        <p:nvPicPr>
          <p:cNvPr descr="http://3.bp.blogspot.com/-p1CQbA8riKQ/Tst7vHYMyUI/AAAAAAAAB1c/7782-aYjtRY/s1600/Ayto+Torrelavega+fachada.jpg" id="129" name="Google Shape;129;p15"/>
          <p:cNvPicPr preferRelativeResize="0"/>
          <p:nvPr/>
        </p:nvPicPr>
        <p:blipFill rotWithShape="1">
          <a:blip r:embed="rId3">
            <a:alphaModFix/>
          </a:blip>
          <a:srcRect b="0" l="0" r="0" t="0"/>
          <a:stretch/>
        </p:blipFill>
        <p:spPr>
          <a:xfrm>
            <a:off x="474662" y="5180012"/>
            <a:ext cx="2384425" cy="1585912"/>
          </a:xfrm>
          <a:prstGeom prst="rect">
            <a:avLst/>
          </a:prstGeom>
          <a:noFill/>
          <a:ln>
            <a:noFill/>
          </a:ln>
          <a:effectLst>
            <a:outerShdw blurRad="63500">
              <a:srgbClr val="000000">
                <a:alpha val="69803"/>
              </a:srgbClr>
            </a:outerShdw>
          </a:effectLst>
        </p:spPr>
      </p:pic>
      <p:pic>
        <p:nvPicPr>
          <p:cNvPr descr="http://www.spain.info/export/sites/spaininfo/comun/carrusel-recursos/cantabria/d_playa_laredo_t3900238a_03.jpg_369272544.jpg" id="130" name="Google Shape;130;p15"/>
          <p:cNvPicPr preferRelativeResize="0"/>
          <p:nvPr/>
        </p:nvPicPr>
        <p:blipFill rotWithShape="1">
          <a:blip r:embed="rId4">
            <a:alphaModFix/>
          </a:blip>
          <a:srcRect b="0" l="0" r="25075" t="0"/>
          <a:stretch/>
        </p:blipFill>
        <p:spPr>
          <a:xfrm>
            <a:off x="3276600" y="5229225"/>
            <a:ext cx="2825750" cy="1536700"/>
          </a:xfrm>
          <a:prstGeom prst="rect">
            <a:avLst/>
          </a:prstGeom>
          <a:noFill/>
          <a:ln>
            <a:noFill/>
          </a:ln>
          <a:effectLst>
            <a:outerShdw blurRad="63500">
              <a:srgbClr val="000000">
                <a:alpha val="69803"/>
              </a:srgbClr>
            </a:outerShdw>
          </a:effectLst>
        </p:spPr>
      </p:pic>
      <p:pic>
        <p:nvPicPr>
          <p:cNvPr descr="http://www.eldiariomontanes.es/prensa/noticias/200805/22/fotos/010D4DMGP1_1.jpg" id="131" name="Google Shape;131;p15"/>
          <p:cNvPicPr preferRelativeResize="0"/>
          <p:nvPr/>
        </p:nvPicPr>
        <p:blipFill rotWithShape="1">
          <a:blip r:embed="rId5">
            <a:alphaModFix/>
          </a:blip>
          <a:srcRect b="0" l="0" r="0" t="0"/>
          <a:stretch/>
        </p:blipFill>
        <p:spPr>
          <a:xfrm>
            <a:off x="6521450" y="5235575"/>
            <a:ext cx="1881187" cy="1539875"/>
          </a:xfrm>
          <a:prstGeom prst="rect">
            <a:avLst/>
          </a:prstGeom>
          <a:noFill/>
          <a:ln>
            <a:noFill/>
          </a:ln>
          <a:effectLst>
            <a:outerShdw blurRad="63500">
              <a:srgbClr val="000000">
                <a:alpha val="69803"/>
              </a:srgbClr>
            </a:outerShdw>
          </a:effectLst>
        </p:spPr>
      </p:pic>
      <p:cxnSp>
        <p:nvCxnSpPr>
          <p:cNvPr id="132" name="Google Shape;132;p15"/>
          <p:cNvCxnSpPr/>
          <p:nvPr/>
        </p:nvCxnSpPr>
        <p:spPr>
          <a:xfrm flipH="1">
            <a:off x="1636586" y="2471738"/>
            <a:ext cx="2898900" cy="455700"/>
          </a:xfrm>
          <a:prstGeom prst="bentConnector3">
            <a:avLst>
              <a:gd fmla="val 50000" name="adj1"/>
            </a:avLst>
          </a:prstGeom>
          <a:noFill/>
          <a:ln cap="flat" cmpd="sng" w="38100">
            <a:solidFill>
              <a:srgbClr val="10253F"/>
            </a:solidFill>
            <a:prstDash val="solid"/>
            <a:miter lim="800000"/>
            <a:headEnd len="med" w="med" type="none"/>
            <a:tailEnd len="med" w="med" type="stealth"/>
          </a:ln>
        </p:spPr>
      </p:cxnSp>
      <p:cxnSp>
        <p:nvCxnSpPr>
          <p:cNvPr id="133" name="Google Shape;133;p15"/>
          <p:cNvCxnSpPr/>
          <p:nvPr/>
        </p:nvCxnSpPr>
        <p:spPr>
          <a:xfrm flipH="1" rot="-5400000">
            <a:off x="4362388" y="2644837"/>
            <a:ext cx="455700" cy="109500"/>
          </a:xfrm>
          <a:prstGeom prst="bentConnector3">
            <a:avLst>
              <a:gd fmla="val 50000" name="adj1"/>
            </a:avLst>
          </a:prstGeom>
          <a:noFill/>
          <a:ln cap="flat" cmpd="sng" w="38100">
            <a:solidFill>
              <a:srgbClr val="10253F"/>
            </a:solidFill>
            <a:prstDash val="solid"/>
            <a:miter lim="800000"/>
            <a:headEnd len="med" w="med" type="none"/>
            <a:tailEnd len="med" w="med" type="stealth"/>
          </a:ln>
        </p:spPr>
      </p:cxnSp>
      <p:cxnSp>
        <p:nvCxnSpPr>
          <p:cNvPr id="134" name="Google Shape;134;p15"/>
          <p:cNvCxnSpPr/>
          <p:nvPr/>
        </p:nvCxnSpPr>
        <p:spPr>
          <a:xfrm>
            <a:off x="4535486" y="2471738"/>
            <a:ext cx="3025800" cy="455700"/>
          </a:xfrm>
          <a:prstGeom prst="bentConnector3">
            <a:avLst>
              <a:gd fmla="val 50000" name="adj1"/>
            </a:avLst>
          </a:prstGeom>
          <a:noFill/>
          <a:ln cap="flat" cmpd="sng" w="38100">
            <a:solidFill>
              <a:srgbClr val="10253F"/>
            </a:solidFill>
            <a:prstDash val="solid"/>
            <a:miter lim="800000"/>
            <a:headEnd len="med" w="med" type="none"/>
            <a:tailEnd len="med" w="med" type="stealth"/>
          </a:ln>
        </p:spPr>
      </p:cxnSp>
      <p:sp>
        <p:nvSpPr>
          <p:cNvPr id="135" name="Google Shape;135;p15"/>
          <p:cNvSpPr txBox="1"/>
          <p:nvPr/>
        </p:nvSpPr>
        <p:spPr>
          <a:xfrm>
            <a:off x="339725" y="4722812"/>
            <a:ext cx="7991475"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54061"/>
              </a:buClr>
              <a:buSzPts val="1800"/>
              <a:buFont typeface="Bookman Old Style"/>
              <a:buNone/>
            </a:pPr>
            <a:r>
              <a:rPr b="1" i="1" lang="en-US" sz="1800" u="none">
                <a:solidFill>
                  <a:srgbClr val="254061"/>
                </a:solidFill>
                <a:latin typeface="Bookman Old Style"/>
                <a:ea typeface="Bookman Old Style"/>
                <a:cs typeface="Bookman Old Style"/>
                <a:sym typeface="Bookman Old Style"/>
              </a:rPr>
              <a:t>¿CUÁLES SON CIUDADES?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16"/>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141" name="Google Shape;141;p16"/>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3. FUNCIONES URBANAS</a:t>
            </a:r>
            <a:endParaRPr/>
          </a:p>
        </p:txBody>
      </p:sp>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142" name="Google Shape;142;p16"/>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43" name="Google Shape;143;p16"/>
          <p:cNvSpPr txBox="1"/>
          <p:nvPr/>
        </p:nvSpPr>
        <p:spPr>
          <a:xfrm>
            <a:off x="250825" y="836612"/>
            <a:ext cx="8569325" cy="33813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Todas las </a:t>
            </a:r>
            <a:r>
              <a:rPr b="0" i="0" lang="en-US" sz="1600" u="none">
                <a:solidFill>
                  <a:schemeClr val="dk1"/>
                </a:solidFill>
                <a:latin typeface="Bookman Old Style"/>
                <a:ea typeface="Bookman Old Style"/>
                <a:cs typeface="Bookman Old Style"/>
                <a:sym typeface="Bookman Old Style"/>
              </a:rPr>
              <a:t>ciudades</a:t>
            </a:r>
            <a:r>
              <a:rPr b="0" i="0" lang="en-US" sz="1600" u="none">
                <a:solidFill>
                  <a:schemeClr val="dk1"/>
                </a:solidFill>
                <a:latin typeface="Calibri"/>
                <a:ea typeface="Calibri"/>
                <a:cs typeface="Calibri"/>
                <a:sym typeface="Calibri"/>
              </a:rPr>
              <a:t> tienen varias funciones, pero una de ellas suele predominar sobre las otras.</a:t>
            </a:r>
            <a:endParaRPr/>
          </a:p>
        </p:txBody>
      </p:sp>
      <p:sp>
        <p:nvSpPr>
          <p:cNvPr id="144" name="Google Shape;144;p16"/>
          <p:cNvSpPr txBox="1"/>
          <p:nvPr/>
        </p:nvSpPr>
        <p:spPr>
          <a:xfrm>
            <a:off x="395287" y="4149725"/>
            <a:ext cx="8424862" cy="338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54061"/>
              </a:buClr>
              <a:buSzPts val="1600"/>
              <a:buFont typeface="Bookman Old Style"/>
              <a:buNone/>
            </a:pPr>
            <a:r>
              <a:rPr b="1" i="0" lang="en-US" sz="1600" u="none">
                <a:solidFill>
                  <a:srgbClr val="254061"/>
                </a:solidFill>
                <a:latin typeface="Bookman Old Style"/>
                <a:ea typeface="Bookman Old Style"/>
                <a:cs typeface="Bookman Old Style"/>
                <a:sym typeface="Bookman Old Style"/>
              </a:rPr>
              <a:t>¿QUÉ FUNCIÓN PREDOMINA EN ESTAS CIUDADES?</a:t>
            </a:r>
            <a:endParaRPr/>
          </a:p>
        </p:txBody>
      </p:sp>
      <p:sp>
        <p:nvSpPr>
          <p:cNvPr id="145" name="Google Shape;145;p16"/>
          <p:cNvSpPr txBox="1"/>
          <p:nvPr/>
        </p:nvSpPr>
        <p:spPr>
          <a:xfrm>
            <a:off x="965200" y="6381750"/>
            <a:ext cx="1552575"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0" i="1" lang="en-US" sz="1400" u="none">
                <a:solidFill>
                  <a:schemeClr val="dk1"/>
                </a:solidFill>
                <a:latin typeface="Calibri"/>
                <a:ea typeface="Calibri"/>
                <a:cs typeface="Calibri"/>
                <a:sym typeface="Calibri"/>
              </a:rPr>
              <a:t>Londres</a:t>
            </a:r>
            <a:endParaRPr/>
          </a:p>
        </p:txBody>
      </p:sp>
      <p:sp>
        <p:nvSpPr>
          <p:cNvPr id="146" name="Google Shape;146;p16"/>
          <p:cNvSpPr txBox="1"/>
          <p:nvPr/>
        </p:nvSpPr>
        <p:spPr>
          <a:xfrm>
            <a:off x="3306762" y="6381750"/>
            <a:ext cx="2201862"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0" i="1" lang="en-US" sz="1400" u="none">
                <a:solidFill>
                  <a:schemeClr val="dk1"/>
                </a:solidFill>
                <a:latin typeface="Calibri"/>
                <a:ea typeface="Calibri"/>
                <a:cs typeface="Calibri"/>
                <a:sym typeface="Calibri"/>
              </a:rPr>
              <a:t>Salamanca</a:t>
            </a:r>
            <a:endParaRPr/>
          </a:p>
        </p:txBody>
      </p:sp>
      <p:sp>
        <p:nvSpPr>
          <p:cNvPr id="147" name="Google Shape;147;p16"/>
          <p:cNvSpPr txBox="1"/>
          <p:nvPr/>
        </p:nvSpPr>
        <p:spPr>
          <a:xfrm>
            <a:off x="6227762" y="6381750"/>
            <a:ext cx="1554162"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0" i="1" lang="en-US" sz="1400" u="none">
                <a:solidFill>
                  <a:schemeClr val="dk1"/>
                </a:solidFill>
                <a:latin typeface="Calibri"/>
                <a:ea typeface="Calibri"/>
                <a:cs typeface="Calibri"/>
                <a:sym typeface="Calibri"/>
              </a:rPr>
              <a:t>Roma</a:t>
            </a:r>
            <a:endParaRPr/>
          </a:p>
        </p:txBody>
      </p:sp>
      <p:sp>
        <p:nvSpPr>
          <p:cNvPr id="148" name="Google Shape;148;p16"/>
          <p:cNvSpPr txBox="1"/>
          <p:nvPr/>
        </p:nvSpPr>
        <p:spPr>
          <a:xfrm>
            <a:off x="250825" y="1196975"/>
            <a:ext cx="8642350" cy="2892425"/>
          </a:xfrm>
          <a:prstGeom prst="rect">
            <a:avLst/>
          </a:prstGeom>
          <a:noFill/>
          <a:ln>
            <a:noFill/>
          </a:ln>
        </p:spPr>
        <p:txBody>
          <a:bodyPr anchorCtr="0" anchor="t" bIns="45700" lIns="91425" spcFirstLastPara="1" rIns="91425" wrap="square" tIns="45700">
            <a:noAutofit/>
          </a:bodyPr>
          <a:lstStyle/>
          <a:p>
            <a:pPr indent="-268287" lvl="0" marL="268287" marR="0" rtl="0" algn="just">
              <a:lnSpc>
                <a:spcPct val="100000"/>
              </a:lnSpc>
              <a:spcBef>
                <a:spcPts val="0"/>
              </a:spcBef>
              <a:spcAft>
                <a:spcPts val="0"/>
              </a:spcAft>
              <a:buClr>
                <a:schemeClr val="dk1"/>
              </a:buClr>
              <a:buSzPts val="1400"/>
              <a:buFont typeface="Calibri"/>
              <a:buAutoNum type="arabicPeriod"/>
            </a:pPr>
            <a:r>
              <a:rPr b="1" i="1" lang="en-US" sz="1400" u="sng">
                <a:solidFill>
                  <a:schemeClr val="dk1"/>
                </a:solidFill>
                <a:latin typeface="Bookman Old Style"/>
                <a:ea typeface="Bookman Old Style"/>
                <a:cs typeface="Bookman Old Style"/>
                <a:sym typeface="Bookman Old Style"/>
              </a:rPr>
              <a:t>Residencial</a:t>
            </a:r>
            <a:r>
              <a:rPr b="1" i="0" lang="en-US" sz="1400" u="none">
                <a:solidFill>
                  <a:schemeClr val="dk1"/>
                </a:solidFill>
                <a:latin typeface="Bookman Old Style"/>
                <a:ea typeface="Bookman Old Style"/>
                <a:cs typeface="Bookman Old Style"/>
                <a:sym typeface="Bookman Old Style"/>
              </a:rPr>
              <a:t> </a:t>
            </a:r>
            <a:r>
              <a:rPr b="0" i="0" lang="en-US" sz="1400" u="none">
                <a:solidFill>
                  <a:schemeClr val="dk1"/>
                </a:solidFill>
                <a:latin typeface="Bookman Old Style"/>
                <a:ea typeface="Bookman Old Style"/>
                <a:cs typeface="Bookman Old Style"/>
                <a:sym typeface="Bookman Old Style"/>
              </a:rPr>
              <a:t> → función que desempeñan todas las ciudades pues siempre viven personas en ellas.</a:t>
            </a:r>
            <a:endParaRPr/>
          </a:p>
          <a:p>
            <a:pPr indent="-268287" lvl="0" marL="268287" marR="0" rtl="0" algn="just">
              <a:lnSpc>
                <a:spcPct val="100000"/>
              </a:lnSpc>
              <a:spcBef>
                <a:spcPts val="0"/>
              </a:spcBef>
              <a:spcAft>
                <a:spcPts val="0"/>
              </a:spcAft>
              <a:buClr>
                <a:schemeClr val="dk1"/>
              </a:buClr>
              <a:buSzPts val="1400"/>
              <a:buFont typeface="Calibri"/>
              <a:buAutoNum type="arabicPeriod"/>
            </a:pPr>
            <a:r>
              <a:rPr b="1" i="1" lang="en-US" sz="1400" u="sng">
                <a:solidFill>
                  <a:schemeClr val="dk1"/>
                </a:solidFill>
                <a:latin typeface="Bookman Old Style"/>
                <a:ea typeface="Bookman Old Style"/>
                <a:cs typeface="Bookman Old Style"/>
                <a:sym typeface="Bookman Old Style"/>
              </a:rPr>
              <a:t>Político-administrativa</a:t>
            </a:r>
            <a:r>
              <a:rPr b="0" i="0" lang="en-US" sz="1400" u="none">
                <a:solidFill>
                  <a:schemeClr val="dk1"/>
                </a:solidFill>
                <a:latin typeface="Bookman Old Style"/>
                <a:ea typeface="Bookman Old Style"/>
                <a:cs typeface="Bookman Old Style"/>
                <a:sym typeface="Bookman Old Style"/>
              </a:rPr>
              <a:t> → se corresponde con ciudades que son sede de organismos políticos y administrativos locales (ayuntamientos), nacionales (ministerios, capitalidad del país,…) e internacionales (sedes de organismos internacionales, como la ONU)</a:t>
            </a:r>
            <a:endParaRPr/>
          </a:p>
          <a:p>
            <a:pPr indent="-268287" lvl="0" marL="268287" marR="0" rtl="0" algn="just">
              <a:lnSpc>
                <a:spcPct val="100000"/>
              </a:lnSpc>
              <a:spcBef>
                <a:spcPts val="0"/>
              </a:spcBef>
              <a:spcAft>
                <a:spcPts val="0"/>
              </a:spcAft>
              <a:buClr>
                <a:schemeClr val="dk1"/>
              </a:buClr>
              <a:buSzPts val="1400"/>
              <a:buFont typeface="Calibri"/>
              <a:buAutoNum type="arabicPeriod"/>
            </a:pPr>
            <a:r>
              <a:rPr b="1" i="1" lang="en-US" sz="1400" u="sng">
                <a:solidFill>
                  <a:schemeClr val="dk1"/>
                </a:solidFill>
                <a:latin typeface="Bookman Old Style"/>
                <a:ea typeface="Bookman Old Style"/>
                <a:cs typeface="Bookman Old Style"/>
                <a:sym typeface="Bookman Old Style"/>
              </a:rPr>
              <a:t>Comercial, financiera y de transportes</a:t>
            </a:r>
            <a:r>
              <a:rPr b="0" i="0" lang="en-US" sz="1400" u="none">
                <a:solidFill>
                  <a:schemeClr val="dk1"/>
                </a:solidFill>
                <a:latin typeface="Bookman Old Style"/>
                <a:ea typeface="Bookman Old Style"/>
                <a:cs typeface="Bookman Old Style"/>
                <a:sym typeface="Bookman Old Style"/>
              </a:rPr>
              <a:t> → en todas las ciudades se desarrolla la función comercial, pero hay urbes que son importantes centros de transporte y comunicaciones y cuentan con estaciones de ferrocarril, aeropuerto,…</a:t>
            </a:r>
            <a:endParaRPr/>
          </a:p>
          <a:p>
            <a:pPr indent="-268287" lvl="0" marL="268287" marR="0" rtl="0" algn="just">
              <a:lnSpc>
                <a:spcPct val="100000"/>
              </a:lnSpc>
              <a:spcBef>
                <a:spcPts val="0"/>
              </a:spcBef>
              <a:spcAft>
                <a:spcPts val="0"/>
              </a:spcAft>
              <a:buClr>
                <a:schemeClr val="dk1"/>
              </a:buClr>
              <a:buSzPts val="1400"/>
              <a:buFont typeface="Calibri"/>
              <a:buAutoNum type="arabicPeriod"/>
            </a:pPr>
            <a:r>
              <a:rPr b="1" i="1" lang="en-US" sz="1400" u="sng">
                <a:solidFill>
                  <a:schemeClr val="dk1"/>
                </a:solidFill>
                <a:latin typeface="Bookman Old Style"/>
                <a:ea typeface="Bookman Old Style"/>
                <a:cs typeface="Bookman Old Style"/>
                <a:sym typeface="Bookman Old Style"/>
              </a:rPr>
              <a:t>Industrial</a:t>
            </a:r>
            <a:r>
              <a:rPr b="1" i="0" lang="en-US" sz="1400" u="none">
                <a:solidFill>
                  <a:schemeClr val="dk1"/>
                </a:solidFill>
                <a:latin typeface="Bookman Old Style"/>
                <a:ea typeface="Bookman Old Style"/>
                <a:cs typeface="Bookman Old Style"/>
                <a:sym typeface="Bookman Old Style"/>
              </a:rPr>
              <a:t> </a:t>
            </a:r>
            <a:r>
              <a:rPr b="0" i="0" lang="en-US" sz="1400" u="none">
                <a:solidFill>
                  <a:schemeClr val="dk1"/>
                </a:solidFill>
                <a:latin typeface="Bookman Old Style"/>
                <a:ea typeface="Bookman Old Style"/>
                <a:cs typeface="Bookman Old Style"/>
                <a:sym typeface="Bookman Old Style"/>
              </a:rPr>
              <a:t>→ se trata de ciudades con industrias que, actualmente, se sitúan en las afueras porque el precio del suelo es más barato y están mejor comunicadas que el centro urbano.</a:t>
            </a:r>
            <a:endParaRPr/>
          </a:p>
          <a:p>
            <a:pPr indent="-268287" lvl="0" marL="268287" marR="0" rtl="0" algn="just">
              <a:lnSpc>
                <a:spcPct val="100000"/>
              </a:lnSpc>
              <a:spcBef>
                <a:spcPts val="0"/>
              </a:spcBef>
              <a:spcAft>
                <a:spcPts val="0"/>
              </a:spcAft>
              <a:buClr>
                <a:schemeClr val="dk1"/>
              </a:buClr>
              <a:buSzPts val="1400"/>
              <a:buFont typeface="Calibri"/>
              <a:buAutoNum type="arabicPeriod"/>
            </a:pPr>
            <a:r>
              <a:rPr b="1" i="1" lang="en-US" sz="1400" u="sng">
                <a:solidFill>
                  <a:schemeClr val="dk1"/>
                </a:solidFill>
                <a:latin typeface="Bookman Old Style"/>
                <a:ea typeface="Bookman Old Style"/>
                <a:cs typeface="Bookman Old Style"/>
                <a:sym typeface="Bookman Old Style"/>
              </a:rPr>
              <a:t>Cultural y educativa</a:t>
            </a:r>
            <a:r>
              <a:rPr b="0" i="0" lang="en-US" sz="1400" u="none">
                <a:solidFill>
                  <a:schemeClr val="dk1"/>
                </a:solidFill>
                <a:latin typeface="Bookman Old Style"/>
                <a:ea typeface="Bookman Old Style"/>
                <a:cs typeface="Bookman Old Style"/>
                <a:sym typeface="Bookman Old Style"/>
              </a:rPr>
              <a:t> → son muchas las ciudades que poseen un importante patrimonio artístico-cultural (edificios históricos, museos,..) y una gran oferta de ocio (cines, teatros,…): Venecia, París,…</a:t>
            </a:r>
            <a:endParaRPr/>
          </a:p>
        </p:txBody>
      </p:sp>
      <p:pic>
        <p:nvPicPr>
          <p:cNvPr descr="London from the air.jpg" id="149" name="Google Shape;149;p16"/>
          <p:cNvPicPr preferRelativeResize="0"/>
          <p:nvPr/>
        </p:nvPicPr>
        <p:blipFill rotWithShape="1">
          <a:blip r:embed="rId3">
            <a:alphaModFix/>
          </a:blip>
          <a:srcRect b="0" l="0" r="0" t="0"/>
          <a:stretch/>
        </p:blipFill>
        <p:spPr>
          <a:xfrm>
            <a:off x="684212" y="4652962"/>
            <a:ext cx="2303462" cy="1731962"/>
          </a:xfrm>
          <a:prstGeom prst="rect">
            <a:avLst/>
          </a:prstGeom>
          <a:noFill/>
          <a:ln>
            <a:noFill/>
          </a:ln>
        </p:spPr>
      </p:pic>
      <p:pic>
        <p:nvPicPr>
          <p:cNvPr descr="Imagen relacionada" id="150" name="Google Shape;150;p16"/>
          <p:cNvPicPr preferRelativeResize="0"/>
          <p:nvPr/>
        </p:nvPicPr>
        <p:blipFill rotWithShape="1">
          <a:blip r:embed="rId4">
            <a:alphaModFix/>
          </a:blip>
          <a:srcRect b="0" l="0" r="0" t="0"/>
          <a:stretch/>
        </p:blipFill>
        <p:spPr>
          <a:xfrm>
            <a:off x="3132137" y="4652962"/>
            <a:ext cx="2592387" cy="1730375"/>
          </a:xfrm>
          <a:prstGeom prst="rect">
            <a:avLst/>
          </a:prstGeom>
          <a:noFill/>
          <a:ln>
            <a:noFill/>
          </a:ln>
        </p:spPr>
      </p:pic>
      <p:pic>
        <p:nvPicPr>
          <p:cNvPr descr="Imagen relacionada" id="151" name="Google Shape;151;p16"/>
          <p:cNvPicPr preferRelativeResize="0"/>
          <p:nvPr/>
        </p:nvPicPr>
        <p:blipFill rotWithShape="1">
          <a:blip r:embed="rId5">
            <a:alphaModFix/>
          </a:blip>
          <a:srcRect b="0" l="0" r="0" t="0"/>
          <a:stretch/>
        </p:blipFill>
        <p:spPr>
          <a:xfrm>
            <a:off x="5867400" y="4652962"/>
            <a:ext cx="2306637" cy="1728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cxnSp>
        <p:nvCxnSpPr>
          <p:cNvPr id="156" name="Google Shape;156;p17"/>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157" name="Google Shape;157;p17"/>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4. EL ANÁLISIS DE LAS CIUDADES</a:t>
            </a:r>
            <a:endParaRPr/>
          </a:p>
        </p:txBody>
      </p:sp>
      <p:sp>
        <p:nvSpPr>
          <p:cNvPr id="158" name="Google Shape;158;p17"/>
          <p:cNvSpPr txBox="1"/>
          <p:nvPr/>
        </p:nvSpPr>
        <p:spPr>
          <a:xfrm>
            <a:off x="377825" y="3009900"/>
            <a:ext cx="4249737" cy="3754437"/>
          </a:xfrm>
          <a:prstGeom prst="rect">
            <a:avLst/>
          </a:prstGeom>
          <a:solidFill>
            <a:schemeClr val="lt1"/>
          </a:solidFill>
          <a:ln>
            <a:noFill/>
          </a:ln>
        </p:spPr>
        <p:txBody>
          <a:bodyPr anchorCtr="0" anchor="t" bIns="45700" lIns="91425" spcFirstLastPara="1" rIns="91425" wrap="square" tIns="45700">
            <a:noAutofit/>
          </a:bodyPr>
          <a:lstStyle/>
          <a:p>
            <a:pPr indent="-285748" lvl="0" marL="376237" marR="0" rtl="0" algn="just">
              <a:lnSpc>
                <a:spcPct val="100000"/>
              </a:lnSpc>
              <a:spcBef>
                <a:spcPts val="0"/>
              </a:spcBef>
              <a:spcAft>
                <a:spcPts val="0"/>
              </a:spcAft>
              <a:buClr>
                <a:schemeClr val="dk1"/>
              </a:buClr>
              <a:buSzPts val="1400"/>
              <a:buFont typeface="Noto Sans Symbols"/>
              <a:buChar char="❑"/>
            </a:pPr>
            <a:r>
              <a:rPr b="1" i="0" lang="en-US" sz="1400" u="none">
                <a:solidFill>
                  <a:schemeClr val="dk1"/>
                </a:solidFill>
                <a:latin typeface="Bookman Old Style"/>
                <a:ea typeface="Bookman Old Style"/>
                <a:cs typeface="Bookman Old Style"/>
                <a:sym typeface="Bookman Old Style"/>
              </a:rPr>
              <a:t>Plano ortogonal </a:t>
            </a:r>
            <a:r>
              <a:rPr b="0" i="0" lang="en-US" sz="1400" u="none">
                <a:solidFill>
                  <a:schemeClr val="dk1"/>
                </a:solidFill>
                <a:latin typeface="Bookman Old Style"/>
                <a:ea typeface="Bookman Old Style"/>
                <a:cs typeface="Bookman Old Style"/>
                <a:sym typeface="Bookman Old Style"/>
              </a:rPr>
              <a:t>(en cuadrícula o damero): trazado regular o de calles rectas que se cruzan perpendicularmente y forman bloques cuadrados llamados manzanas. Surgió en Grecia (Mileto) y Roma lo extendió a todo su Imperio (Mérida, Zaragoza).</a:t>
            </a:r>
            <a:endParaRPr/>
          </a:p>
          <a:p>
            <a:pPr indent="-285748" lvl="0" marL="376237" marR="0" rtl="0" algn="just">
              <a:lnSpc>
                <a:spcPct val="100000"/>
              </a:lnSpc>
              <a:spcBef>
                <a:spcPts val="0"/>
              </a:spcBef>
              <a:spcAft>
                <a:spcPts val="0"/>
              </a:spcAft>
              <a:buClr>
                <a:schemeClr val="dk1"/>
              </a:buClr>
              <a:buSzPts val="1400"/>
              <a:buFont typeface="Noto Sans Symbols"/>
              <a:buChar char="❑"/>
            </a:pPr>
            <a:r>
              <a:rPr b="1" i="0" lang="en-US" sz="1400" u="none">
                <a:solidFill>
                  <a:schemeClr val="dk1"/>
                </a:solidFill>
                <a:latin typeface="Bookman Old Style"/>
                <a:ea typeface="Bookman Old Style"/>
                <a:cs typeface="Bookman Old Style"/>
                <a:sym typeface="Bookman Old Style"/>
              </a:rPr>
              <a:t>Plano circular o radiocéntrico</a:t>
            </a:r>
            <a:r>
              <a:rPr b="0" i="0" lang="en-US" sz="1400" u="none">
                <a:solidFill>
                  <a:schemeClr val="dk1"/>
                </a:solidFill>
                <a:latin typeface="Bookman Old Style"/>
                <a:ea typeface="Bookman Old Style"/>
                <a:cs typeface="Bookman Old Style"/>
                <a:sym typeface="Bookman Old Style"/>
              </a:rPr>
              <a:t>: en forma de anillos sucesivos. Las calles son ejes que parten de su centro. Se localizan en zonas llanas. Ej.: Moscú, Milán o Vitoria.</a:t>
            </a:r>
            <a:endParaRPr/>
          </a:p>
          <a:p>
            <a:pPr indent="-285748" lvl="0" marL="376237" marR="0" rtl="0" algn="just">
              <a:lnSpc>
                <a:spcPct val="100000"/>
              </a:lnSpc>
              <a:spcBef>
                <a:spcPts val="0"/>
              </a:spcBef>
              <a:spcAft>
                <a:spcPts val="0"/>
              </a:spcAft>
              <a:buClr>
                <a:schemeClr val="dk1"/>
              </a:buClr>
              <a:buSzPts val="1400"/>
              <a:buFont typeface="Noto Sans Symbols"/>
              <a:buChar char="❑"/>
            </a:pPr>
            <a:r>
              <a:rPr b="1" i="0" lang="en-US" sz="1400" u="none">
                <a:solidFill>
                  <a:schemeClr val="dk1"/>
                </a:solidFill>
                <a:latin typeface="Bookman Old Style"/>
                <a:ea typeface="Bookman Old Style"/>
                <a:cs typeface="Bookman Old Style"/>
                <a:sym typeface="Bookman Old Style"/>
              </a:rPr>
              <a:t>Plano irregular</a:t>
            </a:r>
            <a:r>
              <a:rPr b="0" i="0" lang="en-US" sz="1400" u="none">
                <a:solidFill>
                  <a:schemeClr val="dk1"/>
                </a:solidFill>
                <a:latin typeface="Bookman Old Style"/>
                <a:ea typeface="Bookman Old Style"/>
                <a:cs typeface="Bookman Old Style"/>
                <a:sym typeface="Bookman Old Style"/>
              </a:rPr>
              <a:t>: entramado muy denso de calles irregulares sin espacios abiertos ni avenidas rectas. Propio de las ciudades medievales y de las ciudades musulmanas. Por ej., Sevilla, Córdoba, Toledo, casco antiguo de Zaragoza…</a:t>
            </a:r>
            <a:endParaRPr/>
          </a:p>
        </p:txBody>
      </p:sp>
      <p:sp>
        <p:nvSpPr>
          <p:cNvPr id="159" name="Google Shape;159;p17"/>
          <p:cNvSpPr txBox="1"/>
          <p:nvPr/>
        </p:nvSpPr>
        <p:spPr>
          <a:xfrm>
            <a:off x="179387" y="765175"/>
            <a:ext cx="8675687" cy="33813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a:solidFill>
                  <a:schemeClr val="dk1"/>
                </a:solidFill>
                <a:latin typeface="Bookman Old Style"/>
                <a:ea typeface="Bookman Old Style"/>
                <a:cs typeface="Bookman Old Style"/>
                <a:sym typeface="Bookman Old Style"/>
              </a:rPr>
              <a:t>Para hacer un análisis de las ciudades es necesario tener en cuenta tres aspectos:</a:t>
            </a:r>
            <a:endParaRPr/>
          </a:p>
        </p:txBody>
      </p:sp>
      <p:pic>
        <p:nvPicPr>
          <p:cNvPr descr="Captura de pantalla 2014-11-14 a las 22.43.43.png" id="160" name="Google Shape;160;p17"/>
          <p:cNvPicPr preferRelativeResize="0"/>
          <p:nvPr/>
        </p:nvPicPr>
        <p:blipFill rotWithShape="1">
          <a:blip r:embed="rId3">
            <a:alphaModFix/>
          </a:blip>
          <a:srcRect b="0" l="0" r="0" t="0"/>
          <a:stretch/>
        </p:blipFill>
        <p:spPr>
          <a:xfrm>
            <a:off x="4821237" y="3108325"/>
            <a:ext cx="4064000" cy="3317875"/>
          </a:xfrm>
          <a:prstGeom prst="rect">
            <a:avLst/>
          </a:prstGeom>
          <a:noFill/>
          <a:ln>
            <a:noFill/>
          </a:ln>
        </p:spPr>
      </p:pic>
      <p:pic>
        <p:nvPicPr>
          <p:cNvPr descr="Vitoria2" id="161" name="Google Shape;161;p17"/>
          <p:cNvPicPr preferRelativeResize="0"/>
          <p:nvPr/>
        </p:nvPicPr>
        <p:blipFill rotWithShape="1">
          <a:blip r:embed="rId4">
            <a:alphaModFix/>
          </a:blip>
          <a:srcRect b="0" l="0" r="0" t="0"/>
          <a:stretch/>
        </p:blipFill>
        <p:spPr>
          <a:xfrm>
            <a:off x="4835525" y="3108325"/>
            <a:ext cx="4002087" cy="3352800"/>
          </a:xfrm>
          <a:prstGeom prst="rect">
            <a:avLst/>
          </a:prstGeom>
          <a:noFill/>
          <a:ln>
            <a:noFill/>
          </a:ln>
        </p:spPr>
      </p:pic>
      <p:pic>
        <p:nvPicPr>
          <p:cNvPr id="162" name="Google Shape;162;p17"/>
          <p:cNvPicPr preferRelativeResize="0"/>
          <p:nvPr/>
        </p:nvPicPr>
        <p:blipFill rotWithShape="1">
          <a:blip r:embed="rId5">
            <a:alphaModFix/>
          </a:blip>
          <a:srcRect b="0" l="0" r="0" t="0"/>
          <a:stretch/>
        </p:blipFill>
        <p:spPr>
          <a:xfrm>
            <a:off x="4806950" y="3108325"/>
            <a:ext cx="4048125" cy="3344862"/>
          </a:xfrm>
          <a:prstGeom prst="rect">
            <a:avLst/>
          </a:prstGeom>
          <a:noFill/>
          <a:ln>
            <a:noFill/>
          </a:ln>
          <a:effectLst>
            <a:outerShdw blurRad="63500" dir="2700000" dist="139700">
              <a:srgbClr val="333333">
                <a:alpha val="64705"/>
              </a:srgbClr>
            </a:outerShdw>
          </a:effectLst>
        </p:spPr>
      </p:pic>
      <p:sp>
        <p:nvSpPr>
          <p:cNvPr id="163" name="Google Shape;163;p17"/>
          <p:cNvSpPr txBox="1"/>
          <p:nvPr/>
        </p:nvSpPr>
        <p:spPr>
          <a:xfrm>
            <a:off x="179387" y="1125537"/>
            <a:ext cx="8736012" cy="2092325"/>
          </a:xfrm>
          <a:prstGeom prst="rect">
            <a:avLst/>
          </a:prstGeom>
          <a:noFill/>
          <a:ln>
            <a:noFill/>
          </a:ln>
        </p:spPr>
        <p:txBody>
          <a:bodyPr anchorCtr="0" anchor="t" bIns="45700" lIns="91425" spcFirstLastPara="1" rIns="91425" wrap="square" tIns="45700">
            <a:noAutofit/>
          </a:bodyPr>
          <a:lstStyle/>
          <a:p>
            <a:pPr indent="-268287" lvl="0" marL="268287" marR="0" rtl="0" algn="just">
              <a:lnSpc>
                <a:spcPct val="100000"/>
              </a:lnSpc>
              <a:spcBef>
                <a:spcPts val="0"/>
              </a:spcBef>
              <a:spcAft>
                <a:spcPts val="0"/>
              </a:spcAft>
              <a:buClr>
                <a:schemeClr val="dk1"/>
              </a:buClr>
              <a:buSzPts val="1600"/>
              <a:buFont typeface="Calibri"/>
              <a:buAutoNum type="arabicPeriod"/>
            </a:pPr>
            <a:r>
              <a:rPr b="1" i="1" lang="en-US" sz="1600" u="sng">
                <a:solidFill>
                  <a:schemeClr val="dk1"/>
                </a:solidFill>
                <a:latin typeface="Bookman Old Style"/>
                <a:ea typeface="Bookman Old Style"/>
                <a:cs typeface="Bookman Old Style"/>
                <a:sym typeface="Bookman Old Style"/>
              </a:rPr>
              <a:t>El entorno geográfico</a:t>
            </a:r>
            <a:r>
              <a:rPr b="0" i="0" lang="en-US" sz="1600" u="none">
                <a:solidFill>
                  <a:schemeClr val="dk1"/>
                </a:solidFill>
                <a:latin typeface="Bookman Old Style"/>
                <a:ea typeface="Bookman Old Style"/>
                <a:cs typeface="Bookman Old Style"/>
                <a:sym typeface="Bookman Old Style"/>
              </a:rPr>
              <a:t> → hace referencia al lugar en que se asienta (valle, ladera de una montaña,…)</a:t>
            </a:r>
            <a:endParaRPr/>
          </a:p>
          <a:p>
            <a:pPr indent="-268287" lvl="0" marL="268287" marR="0" rtl="0" algn="just">
              <a:lnSpc>
                <a:spcPct val="100000"/>
              </a:lnSpc>
              <a:spcBef>
                <a:spcPts val="0"/>
              </a:spcBef>
              <a:spcAft>
                <a:spcPts val="0"/>
              </a:spcAft>
              <a:buClr>
                <a:schemeClr val="dk1"/>
              </a:buClr>
              <a:buSzPts val="1600"/>
              <a:buFont typeface="Calibri"/>
              <a:buAutoNum type="arabicPeriod"/>
            </a:pPr>
            <a:r>
              <a:rPr b="1" i="1" lang="en-US" sz="1600" u="sng">
                <a:solidFill>
                  <a:schemeClr val="dk1"/>
                </a:solidFill>
                <a:latin typeface="Bookman Old Style"/>
                <a:ea typeface="Bookman Old Style"/>
                <a:cs typeface="Bookman Old Style"/>
                <a:sym typeface="Bookman Old Style"/>
              </a:rPr>
              <a:t>Las edificaciones</a:t>
            </a:r>
            <a:r>
              <a:rPr b="0" i="0" lang="en-US" sz="1600" u="none">
                <a:solidFill>
                  <a:schemeClr val="dk1"/>
                </a:solidFill>
                <a:latin typeface="Bookman Old Style"/>
                <a:ea typeface="Bookman Old Style"/>
                <a:cs typeface="Bookman Old Style"/>
                <a:sym typeface="Bookman Old Style"/>
              </a:rPr>
              <a:t> → los diferentes tipos de construcciones que tiene una  ciudad (edificios antiguos, bloques de edificios, viviendas unifamiliares, chabolas,…)</a:t>
            </a:r>
            <a:endParaRPr/>
          </a:p>
          <a:p>
            <a:pPr indent="-268287" lvl="0" marL="268287" marR="0" rtl="0" algn="just">
              <a:lnSpc>
                <a:spcPct val="100000"/>
              </a:lnSpc>
              <a:spcBef>
                <a:spcPts val="0"/>
              </a:spcBef>
              <a:spcAft>
                <a:spcPts val="0"/>
              </a:spcAft>
              <a:buClr>
                <a:schemeClr val="dk1"/>
              </a:buClr>
              <a:buSzPts val="1600"/>
              <a:buFont typeface="Calibri"/>
              <a:buAutoNum type="arabicPeriod"/>
            </a:pPr>
            <a:r>
              <a:rPr b="1" i="1" lang="en-US" sz="1600" u="sng">
                <a:solidFill>
                  <a:schemeClr val="dk1"/>
                </a:solidFill>
                <a:latin typeface="Bookman Old Style"/>
                <a:ea typeface="Bookman Old Style"/>
                <a:cs typeface="Bookman Old Style"/>
                <a:sym typeface="Bookman Old Style"/>
              </a:rPr>
              <a:t>El plano</a:t>
            </a:r>
            <a:r>
              <a:rPr b="0" i="0" lang="en-US" sz="1600" u="none">
                <a:solidFill>
                  <a:schemeClr val="dk1"/>
                </a:solidFill>
                <a:latin typeface="Bookman Old Style"/>
                <a:ea typeface="Bookman Old Style"/>
                <a:cs typeface="Bookman Old Style"/>
                <a:sym typeface="Bookman Old Style"/>
              </a:rPr>
              <a:t> → es la representación gráfica de la distribución de los espacios edificados (viviendas,…) y de los no edificados (calles, avenidas, jardines y plazas).  Según la forma del plano, se distinguen tres tipos principales:</a:t>
            </a:r>
            <a:endParaRPr/>
          </a:p>
          <a:p>
            <a:pPr indent="0" lvl="0" marL="0" marR="0" rtl="0" algn="l">
              <a:lnSpc>
                <a:spcPct val="100000"/>
              </a:lnSpc>
              <a:spcBef>
                <a:spcPts val="0"/>
              </a:spcBef>
              <a:spcAft>
                <a:spcPts val="0"/>
              </a:spcAft>
              <a:buNone/>
            </a:pPr>
            <a:r>
              <a:t/>
            </a:r>
            <a:endParaRPr b="0" i="0" sz="1600" u="none">
              <a:solidFill>
                <a:schemeClr val="dk1"/>
              </a:solidFill>
              <a:latin typeface="Bookman Old Style"/>
              <a:ea typeface="Bookman Old Style"/>
              <a:cs typeface="Bookman Old Style"/>
              <a:sym typeface="Bookman Old Sty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0"/>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cxnSp>
        <p:nvCxnSpPr>
          <p:cNvPr id="168" name="Google Shape;168;p18"/>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169" name="Google Shape;169;p18"/>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4. LA ESTRUCTURA DE LA CIUDAD</a:t>
            </a:r>
            <a:endParaRPr/>
          </a:p>
        </p:txBody>
      </p:sp>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170" name="Google Shape;170;p18"/>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C:\Documents and Settings\usuario\Mis documentos\Mis imágenes\Geografía\Urbana\ciudad_estructura_peq.jpg" id="171" name="Google Shape;171;p18"/>
          <p:cNvPicPr preferRelativeResize="0"/>
          <p:nvPr/>
        </p:nvPicPr>
        <p:blipFill rotWithShape="1">
          <a:blip r:embed="rId3">
            <a:alphaModFix/>
          </a:blip>
          <a:srcRect b="0" l="0" r="0" t="0"/>
          <a:stretch/>
        </p:blipFill>
        <p:spPr>
          <a:xfrm>
            <a:off x="0" y="2743200"/>
            <a:ext cx="8997950" cy="2424112"/>
          </a:xfrm>
          <a:prstGeom prst="rect">
            <a:avLst/>
          </a:prstGeom>
          <a:noFill/>
          <a:ln>
            <a:noFill/>
          </a:ln>
        </p:spPr>
      </p:pic>
      <p:grpSp>
        <p:nvGrpSpPr>
          <p:cNvPr id="172" name="Google Shape;172;p18"/>
          <p:cNvGrpSpPr/>
          <p:nvPr/>
        </p:nvGrpSpPr>
        <p:grpSpPr>
          <a:xfrm>
            <a:off x="6781800" y="762000"/>
            <a:ext cx="1562100" cy="2895600"/>
            <a:chOff x="6858000" y="609600"/>
            <a:chExt cx="1562100" cy="2895600"/>
          </a:xfrm>
        </p:grpSpPr>
        <p:pic>
          <p:nvPicPr>
            <p:cNvPr descr="C:\Documents and Settings\usuario\Mis documentos\Mis imágenes\Geografía\Urbana\plano_ensanche2_peq.jpg" id="173" name="Google Shape;173;p18"/>
            <p:cNvPicPr preferRelativeResize="0"/>
            <p:nvPr/>
          </p:nvPicPr>
          <p:blipFill rotWithShape="1">
            <a:blip r:embed="rId4">
              <a:alphaModFix/>
            </a:blip>
            <a:srcRect b="0" l="0" r="0" t="0"/>
            <a:stretch/>
          </p:blipFill>
          <p:spPr>
            <a:xfrm>
              <a:off x="7086600" y="609600"/>
              <a:ext cx="1333500" cy="1435100"/>
            </a:xfrm>
            <a:prstGeom prst="rect">
              <a:avLst/>
            </a:prstGeom>
            <a:noFill/>
            <a:ln>
              <a:noFill/>
            </a:ln>
          </p:spPr>
        </p:pic>
        <p:cxnSp>
          <p:nvCxnSpPr>
            <p:cNvPr id="174" name="Google Shape;174;p18"/>
            <p:cNvCxnSpPr/>
            <p:nvPr/>
          </p:nvCxnSpPr>
          <p:spPr>
            <a:xfrm flipH="1">
              <a:off x="6858000" y="1676400"/>
              <a:ext cx="762000" cy="1828800"/>
            </a:xfrm>
            <a:prstGeom prst="straightConnector1">
              <a:avLst/>
            </a:prstGeom>
            <a:noFill/>
            <a:ln cap="flat" cmpd="sng" w="28575">
              <a:solidFill>
                <a:srgbClr val="FFFF00"/>
              </a:solidFill>
              <a:prstDash val="solid"/>
              <a:miter lim="800000"/>
              <a:headEnd len="med" w="med" type="none"/>
              <a:tailEnd len="med" w="med" type="none"/>
            </a:ln>
          </p:spPr>
        </p:cxnSp>
        <p:sp>
          <p:nvSpPr>
            <p:cNvPr id="175" name="Google Shape;175;p18"/>
            <p:cNvSpPr txBox="1"/>
            <p:nvPr/>
          </p:nvSpPr>
          <p:spPr>
            <a:xfrm>
              <a:off x="7527925" y="612775"/>
              <a:ext cx="887412"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rPr b="1" i="0" lang="en-US" sz="1400" u="none">
                  <a:solidFill>
                    <a:schemeClr val="lt1"/>
                  </a:solidFill>
                  <a:latin typeface="Calibri"/>
                  <a:ea typeface="Calibri"/>
                  <a:cs typeface="Calibri"/>
                  <a:sym typeface="Calibri"/>
                </a:rPr>
                <a:t>Ensanche</a:t>
              </a:r>
              <a:endParaRPr/>
            </a:p>
          </p:txBody>
        </p:sp>
      </p:grpSp>
      <p:grpSp>
        <p:nvGrpSpPr>
          <p:cNvPr id="176" name="Google Shape;176;p18"/>
          <p:cNvGrpSpPr/>
          <p:nvPr/>
        </p:nvGrpSpPr>
        <p:grpSpPr>
          <a:xfrm>
            <a:off x="104775" y="798512"/>
            <a:ext cx="1946274" cy="1295400"/>
            <a:chOff x="152400" y="5334000"/>
            <a:chExt cx="1946274" cy="1295400"/>
          </a:xfrm>
        </p:grpSpPr>
        <p:sp>
          <p:nvSpPr>
            <p:cNvPr id="177" name="Google Shape;177;p18"/>
            <p:cNvSpPr txBox="1"/>
            <p:nvPr/>
          </p:nvSpPr>
          <p:spPr>
            <a:xfrm>
              <a:off x="153987" y="5334000"/>
              <a:ext cx="1944687"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ZONA CENTRAL</a:t>
              </a:r>
              <a:endParaRPr/>
            </a:p>
          </p:txBody>
        </p:sp>
        <p:sp>
          <p:nvSpPr>
            <p:cNvPr id="178" name="Google Shape;178;p18"/>
            <p:cNvSpPr/>
            <p:nvPr/>
          </p:nvSpPr>
          <p:spPr>
            <a:xfrm>
              <a:off x="152400" y="5334000"/>
              <a:ext cx="1905000" cy="1295400"/>
            </a:xfrm>
            <a:prstGeom prst="roundRect">
              <a:avLst>
                <a:gd fmla="val 16667" name="adj"/>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179" name="Google Shape;179;p18"/>
          <p:cNvSpPr/>
          <p:nvPr/>
        </p:nvSpPr>
        <p:spPr>
          <a:xfrm>
            <a:off x="5121275" y="3233737"/>
            <a:ext cx="2584450" cy="968375"/>
          </a:xfrm>
          <a:custGeom>
            <a:rect b="b" l="l" r="r" t="t"/>
            <a:pathLst>
              <a:path extrusionOk="0" h="610" w="1628">
                <a:moveTo>
                  <a:pt x="287" y="598"/>
                </a:moveTo>
                <a:cubicBezTo>
                  <a:pt x="355" y="601"/>
                  <a:pt x="424" y="603"/>
                  <a:pt x="492" y="605"/>
                </a:cubicBezTo>
                <a:cubicBezTo>
                  <a:pt x="660" y="602"/>
                  <a:pt x="796" y="610"/>
                  <a:pt x="950" y="580"/>
                </a:cubicBezTo>
                <a:cubicBezTo>
                  <a:pt x="1049" y="582"/>
                  <a:pt x="1148" y="582"/>
                  <a:pt x="1247" y="586"/>
                </a:cubicBezTo>
                <a:cubicBezTo>
                  <a:pt x="1303" y="588"/>
                  <a:pt x="1415" y="598"/>
                  <a:pt x="1415" y="598"/>
                </a:cubicBezTo>
                <a:cubicBezTo>
                  <a:pt x="1455" y="593"/>
                  <a:pt x="1474" y="600"/>
                  <a:pt x="1495" y="567"/>
                </a:cubicBezTo>
                <a:cubicBezTo>
                  <a:pt x="1490" y="527"/>
                  <a:pt x="1482" y="499"/>
                  <a:pt x="1470" y="462"/>
                </a:cubicBezTo>
                <a:cubicBezTo>
                  <a:pt x="1474" y="382"/>
                  <a:pt x="1469" y="211"/>
                  <a:pt x="1576" y="177"/>
                </a:cubicBezTo>
                <a:cubicBezTo>
                  <a:pt x="1583" y="156"/>
                  <a:pt x="1591" y="149"/>
                  <a:pt x="1607" y="134"/>
                </a:cubicBezTo>
                <a:cubicBezTo>
                  <a:pt x="1611" y="122"/>
                  <a:pt x="1628" y="107"/>
                  <a:pt x="1619" y="97"/>
                </a:cubicBezTo>
                <a:cubicBezTo>
                  <a:pt x="1585" y="60"/>
                  <a:pt x="1538" y="41"/>
                  <a:pt x="1489" y="29"/>
                </a:cubicBezTo>
                <a:cubicBezTo>
                  <a:pt x="1439" y="34"/>
                  <a:pt x="1399" y="44"/>
                  <a:pt x="1353" y="60"/>
                </a:cubicBezTo>
                <a:cubicBezTo>
                  <a:pt x="1340" y="64"/>
                  <a:pt x="1328" y="68"/>
                  <a:pt x="1315" y="72"/>
                </a:cubicBezTo>
                <a:cubicBezTo>
                  <a:pt x="1309" y="74"/>
                  <a:pt x="1297" y="78"/>
                  <a:pt x="1297" y="78"/>
                </a:cubicBezTo>
                <a:cubicBezTo>
                  <a:pt x="1215" y="73"/>
                  <a:pt x="1174" y="66"/>
                  <a:pt x="1092" y="72"/>
                </a:cubicBezTo>
                <a:cubicBezTo>
                  <a:pt x="1015" y="87"/>
                  <a:pt x="939" y="67"/>
                  <a:pt x="863" y="60"/>
                </a:cubicBezTo>
                <a:cubicBezTo>
                  <a:pt x="808" y="0"/>
                  <a:pt x="710" y="19"/>
                  <a:pt x="640" y="16"/>
                </a:cubicBezTo>
                <a:cubicBezTo>
                  <a:pt x="591" y="0"/>
                  <a:pt x="558" y="6"/>
                  <a:pt x="504" y="10"/>
                </a:cubicBezTo>
                <a:cubicBezTo>
                  <a:pt x="498" y="12"/>
                  <a:pt x="489" y="11"/>
                  <a:pt x="485" y="16"/>
                </a:cubicBezTo>
                <a:cubicBezTo>
                  <a:pt x="477" y="27"/>
                  <a:pt x="473" y="53"/>
                  <a:pt x="473" y="53"/>
                </a:cubicBezTo>
                <a:cubicBezTo>
                  <a:pt x="494" y="160"/>
                  <a:pt x="398" y="138"/>
                  <a:pt x="318" y="146"/>
                </a:cubicBezTo>
                <a:cubicBezTo>
                  <a:pt x="298" y="153"/>
                  <a:pt x="280" y="158"/>
                  <a:pt x="263" y="171"/>
                </a:cubicBezTo>
                <a:cubicBezTo>
                  <a:pt x="245" y="185"/>
                  <a:pt x="242" y="195"/>
                  <a:pt x="219" y="202"/>
                </a:cubicBezTo>
                <a:cubicBezTo>
                  <a:pt x="182" y="227"/>
                  <a:pt x="165" y="222"/>
                  <a:pt x="114" y="227"/>
                </a:cubicBezTo>
                <a:cubicBezTo>
                  <a:pt x="68" y="242"/>
                  <a:pt x="86" y="250"/>
                  <a:pt x="58" y="276"/>
                </a:cubicBezTo>
                <a:cubicBezTo>
                  <a:pt x="50" y="301"/>
                  <a:pt x="39" y="317"/>
                  <a:pt x="33" y="344"/>
                </a:cubicBezTo>
                <a:cubicBezTo>
                  <a:pt x="35" y="354"/>
                  <a:pt x="40" y="364"/>
                  <a:pt x="40" y="375"/>
                </a:cubicBezTo>
                <a:cubicBezTo>
                  <a:pt x="40" y="412"/>
                  <a:pt x="0" y="582"/>
                  <a:pt x="83" y="586"/>
                </a:cubicBezTo>
                <a:cubicBezTo>
                  <a:pt x="114" y="588"/>
                  <a:pt x="72" y="587"/>
                  <a:pt x="80" y="590"/>
                </a:cubicBezTo>
                <a:lnTo>
                  <a:pt x="292" y="602"/>
                </a:lnTo>
              </a:path>
            </a:pathLst>
          </a:custGeom>
          <a:noFill/>
          <a:ln cap="flat" cmpd="sng" w="28575">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80" name="Google Shape;180;p18"/>
          <p:cNvSpPr/>
          <p:nvPr/>
        </p:nvSpPr>
        <p:spPr>
          <a:xfrm>
            <a:off x="838200" y="2362200"/>
            <a:ext cx="8077200" cy="2895600"/>
          </a:xfrm>
          <a:prstGeom prst="ellipse">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81" name="Google Shape;181;p18"/>
          <p:cNvSpPr txBox="1"/>
          <p:nvPr/>
        </p:nvSpPr>
        <p:spPr>
          <a:xfrm>
            <a:off x="250825" y="1125537"/>
            <a:ext cx="1525587" cy="276225"/>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 Centro histórico</a:t>
            </a:r>
            <a:endParaRPr/>
          </a:p>
        </p:txBody>
      </p:sp>
      <p:sp>
        <p:nvSpPr>
          <p:cNvPr id="182" name="Google Shape;182;p18"/>
          <p:cNvSpPr txBox="1"/>
          <p:nvPr/>
        </p:nvSpPr>
        <p:spPr>
          <a:xfrm>
            <a:off x="250825" y="1412875"/>
            <a:ext cx="1106487" cy="276225"/>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  Ensanche</a:t>
            </a:r>
            <a:endParaRPr/>
          </a:p>
        </p:txBody>
      </p:sp>
      <p:sp>
        <p:nvSpPr>
          <p:cNvPr id="183" name="Google Shape;183;p18"/>
          <p:cNvSpPr txBox="1"/>
          <p:nvPr/>
        </p:nvSpPr>
        <p:spPr>
          <a:xfrm>
            <a:off x="250825" y="1700212"/>
            <a:ext cx="841375" cy="277812"/>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  C.B.D.</a:t>
            </a:r>
            <a:endParaRPr/>
          </a:p>
        </p:txBody>
      </p:sp>
      <p:sp>
        <p:nvSpPr>
          <p:cNvPr id="184" name="Google Shape;184;p18"/>
          <p:cNvSpPr txBox="1"/>
          <p:nvPr/>
        </p:nvSpPr>
        <p:spPr>
          <a:xfrm>
            <a:off x="533400" y="5791200"/>
            <a:ext cx="7924800" cy="274637"/>
          </a:xfrm>
          <a:prstGeom prst="rect">
            <a:avLst/>
          </a:prstGeom>
          <a:gradFill>
            <a:gsLst>
              <a:gs pos="0">
                <a:schemeClr val="hlink"/>
              </a:gs>
              <a:gs pos="50000">
                <a:srgbClr val="FFFFFF"/>
              </a:gs>
              <a:gs pos="100000">
                <a:schemeClr val="hlink"/>
              </a:gs>
            </a:gsLst>
            <a:lin ang="5400000" scaled="0"/>
          </a:gradFill>
          <a:ln>
            <a:noFill/>
          </a:ln>
        </p:spPr>
        <p:txBody>
          <a:bodyPr anchorCtr="0" anchor="t" bIns="45700" lIns="91425" spcFirstLastPara="1" rIns="91425" wrap="square" tIns="45700">
            <a:no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 Zonas residenciales</a:t>
            </a:r>
            <a:endParaRPr/>
          </a:p>
        </p:txBody>
      </p:sp>
      <p:sp>
        <p:nvSpPr>
          <p:cNvPr id="185" name="Google Shape;185;p18"/>
          <p:cNvSpPr txBox="1"/>
          <p:nvPr/>
        </p:nvSpPr>
        <p:spPr>
          <a:xfrm>
            <a:off x="533400" y="6096000"/>
            <a:ext cx="7924800" cy="646112"/>
          </a:xfrm>
          <a:prstGeom prst="rect">
            <a:avLst/>
          </a:prstGeom>
          <a:gradFill>
            <a:gsLst>
              <a:gs pos="0">
                <a:srgbClr val="C387FF"/>
              </a:gs>
              <a:gs pos="50000">
                <a:schemeClr val="lt1"/>
              </a:gs>
              <a:gs pos="100000">
                <a:srgbClr val="C387F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i="0" sz="1200" u="non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 Zonas no residenciales</a:t>
            </a:r>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sp>
        <p:nvSpPr>
          <p:cNvPr id="186" name="Google Shape;186;p18"/>
          <p:cNvSpPr txBox="1"/>
          <p:nvPr/>
        </p:nvSpPr>
        <p:spPr>
          <a:xfrm>
            <a:off x="2563812" y="5791200"/>
            <a:ext cx="2160587" cy="244475"/>
          </a:xfrm>
          <a:prstGeom prst="rect">
            <a:avLst/>
          </a:prstGeom>
          <a:noFill/>
          <a:ln>
            <a:noFill/>
          </a:ln>
        </p:spPr>
        <p:txBody>
          <a:bodyPr anchorCtr="0" anchor="t"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00"/>
              <a:buFont typeface="Arial"/>
              <a:buChar char="•"/>
            </a:pPr>
            <a:r>
              <a:rPr b="1" i="0" lang="en-US" sz="1000" u="none">
                <a:solidFill>
                  <a:schemeClr val="dk1"/>
                </a:solidFill>
                <a:latin typeface="Arial"/>
                <a:ea typeface="Arial"/>
                <a:cs typeface="Arial"/>
                <a:sym typeface="Arial"/>
              </a:rPr>
              <a:t> Barrios de clases acomodadas</a:t>
            </a:r>
            <a:endParaRPr/>
          </a:p>
        </p:txBody>
      </p:sp>
      <p:sp>
        <p:nvSpPr>
          <p:cNvPr id="187" name="Google Shape;187;p18"/>
          <p:cNvSpPr txBox="1"/>
          <p:nvPr/>
        </p:nvSpPr>
        <p:spPr>
          <a:xfrm>
            <a:off x="5181600" y="5791200"/>
            <a:ext cx="1257300" cy="244475"/>
          </a:xfrm>
          <a:prstGeom prst="rect">
            <a:avLst/>
          </a:prstGeom>
          <a:noFill/>
          <a:ln>
            <a:noFill/>
          </a:ln>
        </p:spPr>
        <p:txBody>
          <a:bodyPr anchorCtr="0" anchor="t"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00"/>
              <a:buFont typeface="Arial"/>
              <a:buChar char="•"/>
            </a:pPr>
            <a:r>
              <a:rPr b="1" i="0" lang="en-US" sz="1000" u="none">
                <a:solidFill>
                  <a:schemeClr val="dk1"/>
                </a:solidFill>
                <a:latin typeface="Arial"/>
                <a:ea typeface="Arial"/>
                <a:cs typeface="Arial"/>
                <a:sym typeface="Arial"/>
              </a:rPr>
              <a:t> Barrios obreros</a:t>
            </a:r>
            <a:endParaRPr/>
          </a:p>
        </p:txBody>
      </p:sp>
      <p:sp>
        <p:nvSpPr>
          <p:cNvPr id="188" name="Google Shape;188;p18"/>
          <p:cNvSpPr txBox="1"/>
          <p:nvPr/>
        </p:nvSpPr>
        <p:spPr>
          <a:xfrm>
            <a:off x="7046912" y="5791200"/>
            <a:ext cx="877887" cy="244475"/>
          </a:xfrm>
          <a:prstGeom prst="rect">
            <a:avLst/>
          </a:prstGeom>
          <a:noFill/>
          <a:ln>
            <a:noFill/>
          </a:ln>
        </p:spPr>
        <p:txBody>
          <a:bodyPr anchorCtr="0" anchor="t"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00"/>
              <a:buFont typeface="Arial"/>
              <a:buChar char="•"/>
            </a:pPr>
            <a:r>
              <a:rPr b="1" i="0" lang="en-US" sz="1000" u="none">
                <a:solidFill>
                  <a:schemeClr val="dk1"/>
                </a:solidFill>
                <a:latin typeface="Arial"/>
                <a:ea typeface="Arial"/>
                <a:cs typeface="Arial"/>
                <a:sym typeface="Arial"/>
              </a:rPr>
              <a:t> Chabolas</a:t>
            </a:r>
            <a:endParaRPr/>
          </a:p>
        </p:txBody>
      </p:sp>
      <p:sp>
        <p:nvSpPr>
          <p:cNvPr id="189" name="Google Shape;189;p18"/>
          <p:cNvSpPr txBox="1"/>
          <p:nvPr/>
        </p:nvSpPr>
        <p:spPr>
          <a:xfrm>
            <a:off x="2563812" y="6172200"/>
            <a:ext cx="1665287" cy="244475"/>
          </a:xfrm>
          <a:prstGeom prst="rect">
            <a:avLst/>
          </a:prstGeom>
          <a:noFill/>
          <a:ln>
            <a:noFill/>
          </a:ln>
        </p:spPr>
        <p:txBody>
          <a:bodyPr anchorCtr="0" anchor="t"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00"/>
              <a:buFont typeface="Arial"/>
              <a:buChar char="•"/>
            </a:pPr>
            <a:r>
              <a:rPr b="1" i="0" lang="en-US" sz="1000" u="none">
                <a:solidFill>
                  <a:schemeClr val="dk1"/>
                </a:solidFill>
                <a:latin typeface="Arial"/>
                <a:ea typeface="Arial"/>
                <a:cs typeface="Arial"/>
                <a:sym typeface="Arial"/>
              </a:rPr>
              <a:t> Polígonos industriales</a:t>
            </a:r>
            <a:endParaRPr/>
          </a:p>
        </p:txBody>
      </p:sp>
      <p:sp>
        <p:nvSpPr>
          <p:cNvPr id="190" name="Google Shape;190;p18"/>
          <p:cNvSpPr txBox="1"/>
          <p:nvPr/>
        </p:nvSpPr>
        <p:spPr>
          <a:xfrm>
            <a:off x="5181600" y="6172200"/>
            <a:ext cx="2027237" cy="244475"/>
          </a:xfrm>
          <a:prstGeom prst="rect">
            <a:avLst/>
          </a:prstGeom>
          <a:noFill/>
          <a:ln>
            <a:noFill/>
          </a:ln>
        </p:spPr>
        <p:txBody>
          <a:bodyPr anchorCtr="0" anchor="t"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00"/>
              <a:buFont typeface="Arial"/>
              <a:buChar char="•"/>
            </a:pPr>
            <a:r>
              <a:rPr b="1" i="0" lang="en-US" sz="1000" u="none">
                <a:solidFill>
                  <a:schemeClr val="dk1"/>
                </a:solidFill>
                <a:latin typeface="Arial"/>
                <a:ea typeface="Arial"/>
                <a:cs typeface="Arial"/>
                <a:sym typeface="Arial"/>
              </a:rPr>
              <a:t> Zonas comerciales y de ocio</a:t>
            </a:r>
            <a:endParaRPr/>
          </a:p>
        </p:txBody>
      </p:sp>
      <p:sp>
        <p:nvSpPr>
          <p:cNvPr id="191" name="Google Shape;191;p18"/>
          <p:cNvSpPr txBox="1"/>
          <p:nvPr/>
        </p:nvSpPr>
        <p:spPr>
          <a:xfrm>
            <a:off x="2563812" y="6400800"/>
            <a:ext cx="4702175" cy="244475"/>
          </a:xfrm>
          <a:prstGeom prst="rect">
            <a:avLst/>
          </a:prstGeom>
          <a:noFill/>
          <a:ln>
            <a:noFill/>
          </a:ln>
        </p:spPr>
        <p:txBody>
          <a:bodyPr anchorCtr="0" anchor="t"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00"/>
              <a:buFont typeface="Arial"/>
              <a:buChar char="•"/>
            </a:pPr>
            <a:r>
              <a:rPr b="1" i="0" lang="en-US" sz="1000" u="none">
                <a:solidFill>
                  <a:schemeClr val="dk1"/>
                </a:solidFill>
                <a:latin typeface="Arial"/>
                <a:ea typeface="Arial"/>
                <a:cs typeface="Arial"/>
                <a:sym typeface="Arial"/>
              </a:rPr>
              <a:t>Zonas de equipamiento </a:t>
            </a:r>
            <a:r>
              <a:rPr b="0" i="0" lang="en-US" sz="1000" u="none">
                <a:solidFill>
                  <a:schemeClr val="dk1"/>
                </a:solidFill>
                <a:latin typeface="Arial"/>
                <a:ea typeface="Arial"/>
                <a:cs typeface="Arial"/>
                <a:sym typeface="Arial"/>
              </a:rPr>
              <a:t>(estructuras sanitarias, de servicios, universidades...)</a:t>
            </a:r>
            <a:endParaRPr/>
          </a:p>
        </p:txBody>
      </p:sp>
      <p:grpSp>
        <p:nvGrpSpPr>
          <p:cNvPr id="192" name="Google Shape;192;p18"/>
          <p:cNvGrpSpPr/>
          <p:nvPr/>
        </p:nvGrpSpPr>
        <p:grpSpPr>
          <a:xfrm>
            <a:off x="4495800" y="908050"/>
            <a:ext cx="2311400" cy="2825750"/>
            <a:chOff x="4572000" y="755650"/>
            <a:chExt cx="2311400" cy="2825750"/>
          </a:xfrm>
        </p:grpSpPr>
        <p:pic>
          <p:nvPicPr>
            <p:cNvPr descr="C:\Documents and Settings\usuario\Mis documentos\Mis imágenes\Geografía\Urbana\CBD_peq.jpg" id="193" name="Google Shape;193;p18"/>
            <p:cNvPicPr preferRelativeResize="0"/>
            <p:nvPr/>
          </p:nvPicPr>
          <p:blipFill rotWithShape="1">
            <a:blip r:embed="rId5">
              <a:alphaModFix/>
            </a:blip>
            <a:srcRect b="0" l="0" r="0" t="0"/>
            <a:stretch/>
          </p:blipFill>
          <p:spPr>
            <a:xfrm>
              <a:off x="4572000" y="762000"/>
              <a:ext cx="2311400" cy="1079500"/>
            </a:xfrm>
            <a:prstGeom prst="rect">
              <a:avLst/>
            </a:prstGeom>
            <a:noFill/>
            <a:ln>
              <a:noFill/>
            </a:ln>
          </p:spPr>
        </p:pic>
        <p:cxnSp>
          <p:nvCxnSpPr>
            <p:cNvPr id="194" name="Google Shape;194;p18"/>
            <p:cNvCxnSpPr/>
            <p:nvPr/>
          </p:nvCxnSpPr>
          <p:spPr>
            <a:xfrm>
              <a:off x="5257800" y="1600200"/>
              <a:ext cx="914400" cy="1981200"/>
            </a:xfrm>
            <a:prstGeom prst="straightConnector1">
              <a:avLst/>
            </a:prstGeom>
            <a:noFill/>
            <a:ln cap="flat" cmpd="sng" w="28575">
              <a:solidFill>
                <a:srgbClr val="FFFF00"/>
              </a:solidFill>
              <a:prstDash val="solid"/>
              <a:miter lim="800000"/>
              <a:headEnd len="med" w="med" type="none"/>
              <a:tailEnd len="med" w="med" type="none"/>
            </a:ln>
          </p:spPr>
        </p:cxnSp>
        <p:sp>
          <p:nvSpPr>
            <p:cNvPr id="195" name="Google Shape;195;p18"/>
            <p:cNvSpPr txBox="1"/>
            <p:nvPr/>
          </p:nvSpPr>
          <p:spPr>
            <a:xfrm>
              <a:off x="6232525" y="755650"/>
              <a:ext cx="635000"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a:solidFill>
                    <a:schemeClr val="dk1"/>
                  </a:solidFill>
                  <a:latin typeface="Calibri"/>
                  <a:ea typeface="Calibri"/>
                  <a:cs typeface="Calibri"/>
                  <a:sym typeface="Calibri"/>
                </a:rPr>
                <a:t>C.B.D.</a:t>
              </a:r>
              <a:endParaRPr/>
            </a:p>
          </p:txBody>
        </p:sp>
      </p:grpSp>
      <p:grpSp>
        <p:nvGrpSpPr>
          <p:cNvPr id="196" name="Google Shape;196;p18"/>
          <p:cNvGrpSpPr/>
          <p:nvPr/>
        </p:nvGrpSpPr>
        <p:grpSpPr>
          <a:xfrm>
            <a:off x="5600700" y="1828800"/>
            <a:ext cx="1579562" cy="1752600"/>
            <a:chOff x="5676900" y="1676400"/>
            <a:chExt cx="1579562" cy="1752600"/>
          </a:xfrm>
        </p:grpSpPr>
        <p:cxnSp>
          <p:nvCxnSpPr>
            <p:cNvPr id="197" name="Google Shape;197;p18"/>
            <p:cNvCxnSpPr/>
            <p:nvPr/>
          </p:nvCxnSpPr>
          <p:spPr>
            <a:xfrm>
              <a:off x="7010400" y="2514600"/>
              <a:ext cx="246062" cy="914400"/>
            </a:xfrm>
            <a:prstGeom prst="straightConnector1">
              <a:avLst/>
            </a:prstGeom>
            <a:noFill/>
            <a:ln cap="flat" cmpd="sng" w="28575">
              <a:solidFill>
                <a:srgbClr val="FFFF00"/>
              </a:solidFill>
              <a:prstDash val="solid"/>
              <a:miter lim="800000"/>
              <a:headEnd len="med" w="med" type="none"/>
              <a:tailEnd len="med" w="med" type="none"/>
            </a:ln>
          </p:spPr>
        </p:cxnSp>
        <p:grpSp>
          <p:nvGrpSpPr>
            <p:cNvPr id="198" name="Google Shape;198;p18"/>
            <p:cNvGrpSpPr/>
            <p:nvPr/>
          </p:nvGrpSpPr>
          <p:grpSpPr>
            <a:xfrm>
              <a:off x="5676900" y="1676400"/>
              <a:ext cx="1524000" cy="1044575"/>
              <a:chOff x="5676900" y="1676400"/>
              <a:chExt cx="1524000" cy="1044575"/>
            </a:xfrm>
          </p:grpSpPr>
          <p:pic>
            <p:nvPicPr>
              <p:cNvPr descr="C:\Documents and Settings\usuario\Mis documentos\Mis imágenes\Geografía\Urbana\plano_vitoria_peq.jpg" id="199" name="Google Shape;199;p18"/>
              <p:cNvPicPr preferRelativeResize="0"/>
              <p:nvPr/>
            </p:nvPicPr>
            <p:blipFill rotWithShape="1">
              <a:blip r:embed="rId6">
                <a:alphaModFix/>
              </a:blip>
              <a:srcRect b="0" l="0" r="0" t="0"/>
              <a:stretch/>
            </p:blipFill>
            <p:spPr>
              <a:xfrm>
                <a:off x="5676900" y="1676400"/>
                <a:ext cx="1524000" cy="1031875"/>
              </a:xfrm>
              <a:prstGeom prst="rect">
                <a:avLst/>
              </a:prstGeom>
              <a:noFill/>
              <a:ln>
                <a:noFill/>
              </a:ln>
            </p:spPr>
          </p:pic>
          <p:sp>
            <p:nvSpPr>
              <p:cNvPr id="200" name="Google Shape;200;p18"/>
              <p:cNvSpPr txBox="1"/>
              <p:nvPr/>
            </p:nvSpPr>
            <p:spPr>
              <a:xfrm>
                <a:off x="5872162" y="2197100"/>
                <a:ext cx="1066800" cy="523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rPr b="1" i="0" lang="en-US" sz="1400" u="none">
                    <a:solidFill>
                      <a:schemeClr val="lt1"/>
                    </a:solidFill>
                    <a:latin typeface="Calibri"/>
                    <a:ea typeface="Calibri"/>
                    <a:cs typeface="Calibri"/>
                    <a:sym typeface="Calibri"/>
                  </a:rPr>
                  <a:t>Centro Histórico</a:t>
                </a:r>
                <a:endParaRPr/>
              </a:p>
            </p:txBody>
          </p:sp>
        </p:grpSp>
      </p:grpSp>
      <p:grpSp>
        <p:nvGrpSpPr>
          <p:cNvPr id="201" name="Google Shape;201;p18"/>
          <p:cNvGrpSpPr/>
          <p:nvPr/>
        </p:nvGrpSpPr>
        <p:grpSpPr>
          <a:xfrm>
            <a:off x="7439025" y="1844675"/>
            <a:ext cx="1704975" cy="1279525"/>
            <a:chOff x="7515225" y="1692275"/>
            <a:chExt cx="1704975" cy="1279525"/>
          </a:xfrm>
        </p:grpSpPr>
        <p:pic>
          <p:nvPicPr>
            <p:cNvPr descr="C:\Documents and Settings\usuario\Mis documentos\Mis imágenes\Geografía\Urbana\adosados1_peq.jpg" id="202" name="Google Shape;202;p18"/>
            <p:cNvPicPr preferRelativeResize="0"/>
            <p:nvPr/>
          </p:nvPicPr>
          <p:blipFill rotWithShape="1">
            <a:blip r:embed="rId7">
              <a:alphaModFix/>
            </a:blip>
            <a:srcRect b="0" l="0" r="0" t="0"/>
            <a:stretch/>
          </p:blipFill>
          <p:spPr>
            <a:xfrm>
              <a:off x="7961312" y="1692275"/>
              <a:ext cx="990600" cy="885825"/>
            </a:xfrm>
            <a:prstGeom prst="rect">
              <a:avLst/>
            </a:prstGeom>
            <a:noFill/>
            <a:ln>
              <a:noFill/>
            </a:ln>
          </p:spPr>
        </p:pic>
        <p:cxnSp>
          <p:nvCxnSpPr>
            <p:cNvPr id="203" name="Google Shape;203;p18"/>
            <p:cNvCxnSpPr/>
            <p:nvPr/>
          </p:nvCxnSpPr>
          <p:spPr>
            <a:xfrm flipH="1">
              <a:off x="7696200" y="2590800"/>
              <a:ext cx="609600" cy="381000"/>
            </a:xfrm>
            <a:prstGeom prst="straightConnector1">
              <a:avLst/>
            </a:prstGeom>
            <a:noFill/>
            <a:ln cap="flat" cmpd="sng" w="28575">
              <a:solidFill>
                <a:srgbClr val="FFFF00"/>
              </a:solidFill>
              <a:prstDash val="solid"/>
              <a:miter lim="800000"/>
              <a:headEnd len="med" w="med" type="none"/>
              <a:tailEnd len="med" w="med" type="none"/>
            </a:ln>
          </p:spPr>
        </p:cxnSp>
        <p:sp>
          <p:nvSpPr>
            <p:cNvPr id="204" name="Google Shape;204;p18"/>
            <p:cNvSpPr txBox="1"/>
            <p:nvPr/>
          </p:nvSpPr>
          <p:spPr>
            <a:xfrm>
              <a:off x="7515225" y="2484437"/>
              <a:ext cx="1704975" cy="3079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a:solidFill>
                    <a:schemeClr val="dk1"/>
                  </a:solidFill>
                  <a:latin typeface="Calibri"/>
                  <a:ea typeface="Calibri"/>
                  <a:cs typeface="Calibri"/>
                  <a:sym typeface="Calibri"/>
                </a:rPr>
                <a:t>Barrios acomodados</a:t>
              </a:r>
              <a:endParaRPr/>
            </a:p>
          </p:txBody>
        </p:sp>
      </p:grpSp>
      <p:grpSp>
        <p:nvGrpSpPr>
          <p:cNvPr id="205" name="Google Shape;205;p18"/>
          <p:cNvGrpSpPr/>
          <p:nvPr/>
        </p:nvGrpSpPr>
        <p:grpSpPr>
          <a:xfrm>
            <a:off x="2484437" y="908050"/>
            <a:ext cx="1817687" cy="2368550"/>
            <a:chOff x="2560637" y="755650"/>
            <a:chExt cx="1817687" cy="2368550"/>
          </a:xfrm>
        </p:grpSpPr>
        <p:pic>
          <p:nvPicPr>
            <p:cNvPr descr="C:\Documents and Settings\usuario\Mis documentos\Mis imágenes\Geografía\Urbana\poligono_industrial.jpg" id="206" name="Google Shape;206;p18"/>
            <p:cNvPicPr preferRelativeResize="0"/>
            <p:nvPr/>
          </p:nvPicPr>
          <p:blipFill rotWithShape="1">
            <a:blip r:embed="rId8">
              <a:alphaModFix/>
            </a:blip>
            <a:srcRect b="0" l="0" r="0" t="0"/>
            <a:stretch/>
          </p:blipFill>
          <p:spPr>
            <a:xfrm>
              <a:off x="2895600" y="1062037"/>
              <a:ext cx="1219200" cy="836612"/>
            </a:xfrm>
            <a:prstGeom prst="rect">
              <a:avLst/>
            </a:prstGeom>
            <a:noFill/>
            <a:ln>
              <a:noFill/>
            </a:ln>
          </p:spPr>
        </p:pic>
        <p:cxnSp>
          <p:nvCxnSpPr>
            <p:cNvPr id="207" name="Google Shape;207;p18"/>
            <p:cNvCxnSpPr/>
            <p:nvPr/>
          </p:nvCxnSpPr>
          <p:spPr>
            <a:xfrm rot="10800000">
              <a:off x="3657600" y="1828800"/>
              <a:ext cx="533400" cy="1295400"/>
            </a:xfrm>
            <a:prstGeom prst="straightConnector1">
              <a:avLst/>
            </a:prstGeom>
            <a:noFill/>
            <a:ln cap="flat" cmpd="sng" w="28575">
              <a:solidFill>
                <a:srgbClr val="FFFF00"/>
              </a:solidFill>
              <a:prstDash val="solid"/>
              <a:miter lim="800000"/>
              <a:headEnd len="med" w="med" type="none"/>
              <a:tailEnd len="med" w="med" type="none"/>
            </a:ln>
          </p:spPr>
        </p:cxnSp>
        <p:sp>
          <p:nvSpPr>
            <p:cNvPr id="208" name="Google Shape;208;p18"/>
            <p:cNvSpPr txBox="1"/>
            <p:nvPr/>
          </p:nvSpPr>
          <p:spPr>
            <a:xfrm>
              <a:off x="2560637" y="755650"/>
              <a:ext cx="1817687"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a:solidFill>
                    <a:schemeClr val="dk1"/>
                  </a:solidFill>
                  <a:latin typeface="Calibri"/>
                  <a:ea typeface="Calibri"/>
                  <a:cs typeface="Calibri"/>
                  <a:sym typeface="Calibri"/>
                </a:rPr>
                <a:t>Polígonos industriales</a:t>
              </a:r>
              <a:endParaRPr/>
            </a:p>
          </p:txBody>
        </p:sp>
      </p:grpSp>
      <p:grpSp>
        <p:nvGrpSpPr>
          <p:cNvPr id="209" name="Google Shape;209;p18"/>
          <p:cNvGrpSpPr/>
          <p:nvPr/>
        </p:nvGrpSpPr>
        <p:grpSpPr>
          <a:xfrm>
            <a:off x="3975100" y="1916112"/>
            <a:ext cx="1435100" cy="1436688"/>
            <a:chOff x="4051300" y="1763712"/>
            <a:chExt cx="1435100" cy="1436688"/>
          </a:xfrm>
        </p:grpSpPr>
        <p:pic>
          <p:nvPicPr>
            <p:cNvPr descr="C:\Documents and Settings\usuario\Mis documentos\Mis imágenes\Geografía\Urbana\barrios_obreros_peq2.jpg" id="210" name="Google Shape;210;p18"/>
            <p:cNvPicPr preferRelativeResize="0"/>
            <p:nvPr/>
          </p:nvPicPr>
          <p:blipFill rotWithShape="1">
            <a:blip r:embed="rId9">
              <a:alphaModFix/>
            </a:blip>
            <a:srcRect b="0" l="0" r="0" t="0"/>
            <a:stretch/>
          </p:blipFill>
          <p:spPr>
            <a:xfrm>
              <a:off x="4051300" y="1816100"/>
              <a:ext cx="1435100" cy="1079500"/>
            </a:xfrm>
            <a:prstGeom prst="rect">
              <a:avLst/>
            </a:prstGeom>
            <a:noFill/>
            <a:ln>
              <a:noFill/>
            </a:ln>
          </p:spPr>
        </p:pic>
        <p:cxnSp>
          <p:nvCxnSpPr>
            <p:cNvPr id="211" name="Google Shape;211;p18"/>
            <p:cNvCxnSpPr/>
            <p:nvPr/>
          </p:nvCxnSpPr>
          <p:spPr>
            <a:xfrm>
              <a:off x="5181600" y="2667000"/>
              <a:ext cx="228600" cy="533400"/>
            </a:xfrm>
            <a:prstGeom prst="straightConnector1">
              <a:avLst/>
            </a:prstGeom>
            <a:noFill/>
            <a:ln cap="flat" cmpd="sng" w="28575">
              <a:solidFill>
                <a:srgbClr val="FFFF00"/>
              </a:solidFill>
              <a:prstDash val="solid"/>
              <a:miter lim="800000"/>
              <a:headEnd len="med" w="med" type="none"/>
              <a:tailEnd len="med" w="med" type="none"/>
            </a:ln>
          </p:spPr>
        </p:cxnSp>
        <p:sp>
          <p:nvSpPr>
            <p:cNvPr id="212" name="Google Shape;212;p18"/>
            <p:cNvSpPr txBox="1"/>
            <p:nvPr/>
          </p:nvSpPr>
          <p:spPr>
            <a:xfrm>
              <a:off x="4143375" y="1763712"/>
              <a:ext cx="13303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a:solidFill>
                    <a:schemeClr val="dk1"/>
                  </a:solidFill>
                  <a:latin typeface="Calibri"/>
                  <a:ea typeface="Calibri"/>
                  <a:cs typeface="Calibri"/>
                  <a:sym typeface="Calibri"/>
                </a:rPr>
                <a:t>Barrios obreros</a:t>
              </a:r>
              <a:endParaRPr/>
            </a:p>
          </p:txBody>
        </p:sp>
      </p:grpSp>
      <p:grpSp>
        <p:nvGrpSpPr>
          <p:cNvPr id="213" name="Google Shape;213;p18"/>
          <p:cNvGrpSpPr/>
          <p:nvPr/>
        </p:nvGrpSpPr>
        <p:grpSpPr>
          <a:xfrm>
            <a:off x="4648200" y="4392612"/>
            <a:ext cx="1792287" cy="1000125"/>
            <a:chOff x="4724400" y="4240212"/>
            <a:chExt cx="1792287" cy="1000125"/>
          </a:xfrm>
        </p:grpSpPr>
        <p:pic>
          <p:nvPicPr>
            <p:cNvPr descr="C:\Documents and Settings\usuario\Mis documentos\Mis imágenes\Geografía\Urbana\chabolas_yakarta_peq.jpg" id="214" name="Google Shape;214;p18"/>
            <p:cNvPicPr preferRelativeResize="0"/>
            <p:nvPr/>
          </p:nvPicPr>
          <p:blipFill rotWithShape="1">
            <a:blip r:embed="rId10">
              <a:alphaModFix/>
            </a:blip>
            <a:srcRect b="0" l="0" r="0" t="0"/>
            <a:stretch/>
          </p:blipFill>
          <p:spPr>
            <a:xfrm>
              <a:off x="5029200" y="4240212"/>
              <a:ext cx="1447800" cy="979487"/>
            </a:xfrm>
            <a:prstGeom prst="rect">
              <a:avLst/>
            </a:prstGeom>
            <a:noFill/>
            <a:ln>
              <a:noFill/>
            </a:ln>
          </p:spPr>
        </p:pic>
        <p:cxnSp>
          <p:nvCxnSpPr>
            <p:cNvPr id="215" name="Google Shape;215;p18"/>
            <p:cNvCxnSpPr/>
            <p:nvPr/>
          </p:nvCxnSpPr>
          <p:spPr>
            <a:xfrm>
              <a:off x="4724400" y="4343400"/>
              <a:ext cx="457200" cy="76200"/>
            </a:xfrm>
            <a:prstGeom prst="straightConnector1">
              <a:avLst/>
            </a:prstGeom>
            <a:noFill/>
            <a:ln cap="flat" cmpd="sng" w="28575">
              <a:solidFill>
                <a:srgbClr val="FFFF00"/>
              </a:solidFill>
              <a:prstDash val="solid"/>
              <a:miter lim="800000"/>
              <a:headEnd len="med" w="med" type="none"/>
              <a:tailEnd len="med" w="med" type="none"/>
            </a:ln>
          </p:spPr>
        </p:cxnSp>
        <p:sp>
          <p:nvSpPr>
            <p:cNvPr id="216" name="Google Shape;216;p18"/>
            <p:cNvSpPr txBox="1"/>
            <p:nvPr/>
          </p:nvSpPr>
          <p:spPr>
            <a:xfrm>
              <a:off x="5656262" y="4932362"/>
              <a:ext cx="8604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rPr b="1" i="0" lang="en-US" sz="1400" u="none">
                  <a:solidFill>
                    <a:schemeClr val="lt1"/>
                  </a:solidFill>
                  <a:latin typeface="Calibri"/>
                  <a:ea typeface="Calibri"/>
                  <a:cs typeface="Calibri"/>
                  <a:sym typeface="Calibri"/>
                </a:rPr>
                <a:t>Chabolas</a:t>
              </a:r>
              <a:endParaRPr/>
            </a:p>
          </p:txBody>
        </p:sp>
      </p:grpSp>
      <p:grpSp>
        <p:nvGrpSpPr>
          <p:cNvPr id="217" name="Google Shape;217;p18"/>
          <p:cNvGrpSpPr/>
          <p:nvPr/>
        </p:nvGrpSpPr>
        <p:grpSpPr>
          <a:xfrm>
            <a:off x="1092200" y="1674812"/>
            <a:ext cx="3098800" cy="2135188"/>
            <a:chOff x="1168400" y="1522412"/>
            <a:chExt cx="3098800" cy="2135188"/>
          </a:xfrm>
        </p:grpSpPr>
        <p:pic>
          <p:nvPicPr>
            <p:cNvPr descr="C:\Documents and Settings\usuario\Mis documentos\Mis imágenes\Geografía\Urbana\zonas comerciales_peq2.jpg" id="218" name="Google Shape;218;p18"/>
            <p:cNvPicPr preferRelativeResize="0"/>
            <p:nvPr/>
          </p:nvPicPr>
          <p:blipFill rotWithShape="1">
            <a:blip r:embed="rId11">
              <a:alphaModFix/>
            </a:blip>
            <a:srcRect b="0" l="0" r="0" t="0"/>
            <a:stretch/>
          </p:blipFill>
          <p:spPr>
            <a:xfrm>
              <a:off x="1371600" y="1752600"/>
              <a:ext cx="1803400" cy="923925"/>
            </a:xfrm>
            <a:prstGeom prst="rect">
              <a:avLst/>
            </a:prstGeom>
            <a:noFill/>
            <a:ln>
              <a:noFill/>
            </a:ln>
          </p:spPr>
        </p:pic>
        <p:cxnSp>
          <p:nvCxnSpPr>
            <p:cNvPr id="219" name="Google Shape;219;p18"/>
            <p:cNvCxnSpPr/>
            <p:nvPr/>
          </p:nvCxnSpPr>
          <p:spPr>
            <a:xfrm>
              <a:off x="2819400" y="2514600"/>
              <a:ext cx="1447800" cy="1143000"/>
            </a:xfrm>
            <a:prstGeom prst="straightConnector1">
              <a:avLst/>
            </a:prstGeom>
            <a:noFill/>
            <a:ln cap="flat" cmpd="sng" w="28575">
              <a:solidFill>
                <a:srgbClr val="FFFF00"/>
              </a:solidFill>
              <a:prstDash val="solid"/>
              <a:miter lim="800000"/>
              <a:headEnd len="med" w="med" type="none"/>
              <a:tailEnd len="med" w="med" type="none"/>
            </a:ln>
          </p:spPr>
        </p:cxnSp>
        <p:sp>
          <p:nvSpPr>
            <p:cNvPr id="220" name="Google Shape;220;p18"/>
            <p:cNvSpPr txBox="1"/>
            <p:nvPr/>
          </p:nvSpPr>
          <p:spPr>
            <a:xfrm>
              <a:off x="1168400" y="1522412"/>
              <a:ext cx="2247900"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a:solidFill>
                    <a:schemeClr val="dk1"/>
                  </a:solidFill>
                  <a:latin typeface="Calibri"/>
                  <a:ea typeface="Calibri"/>
                  <a:cs typeface="Calibri"/>
                  <a:sym typeface="Calibri"/>
                </a:rPr>
                <a:t>Zonas comerciales y de ocio</a:t>
              </a:r>
              <a:endParaRPr/>
            </a:p>
          </p:txBody>
        </p:sp>
      </p:grpSp>
      <p:grpSp>
        <p:nvGrpSpPr>
          <p:cNvPr id="221" name="Google Shape;221;p18"/>
          <p:cNvGrpSpPr/>
          <p:nvPr/>
        </p:nvGrpSpPr>
        <p:grpSpPr>
          <a:xfrm>
            <a:off x="2514600" y="4038600"/>
            <a:ext cx="2438400" cy="1685925"/>
            <a:chOff x="2590800" y="3886200"/>
            <a:chExt cx="2438400" cy="1685925"/>
          </a:xfrm>
        </p:grpSpPr>
        <p:pic>
          <p:nvPicPr>
            <p:cNvPr descr="C:\Documents and Settings\usuario\Mis documentos\Mis imágenes\Geografía\Urbana\zona equipamiento4_peq.jpg" id="222" name="Google Shape;222;p18"/>
            <p:cNvPicPr preferRelativeResize="0"/>
            <p:nvPr/>
          </p:nvPicPr>
          <p:blipFill rotWithShape="1">
            <a:blip r:embed="rId12">
              <a:alphaModFix/>
            </a:blip>
            <a:srcRect b="0" l="0" r="0" t="0"/>
            <a:stretch/>
          </p:blipFill>
          <p:spPr>
            <a:xfrm>
              <a:off x="2590800" y="4495800"/>
              <a:ext cx="1371600" cy="1076325"/>
            </a:xfrm>
            <a:prstGeom prst="rect">
              <a:avLst/>
            </a:prstGeom>
            <a:noFill/>
            <a:ln>
              <a:noFill/>
            </a:ln>
          </p:spPr>
        </p:pic>
        <p:cxnSp>
          <p:nvCxnSpPr>
            <p:cNvPr id="223" name="Google Shape;223;p18"/>
            <p:cNvCxnSpPr/>
            <p:nvPr/>
          </p:nvCxnSpPr>
          <p:spPr>
            <a:xfrm flipH="1">
              <a:off x="3657600" y="3886200"/>
              <a:ext cx="1371600" cy="838200"/>
            </a:xfrm>
            <a:prstGeom prst="straightConnector1">
              <a:avLst/>
            </a:prstGeom>
            <a:noFill/>
            <a:ln cap="flat" cmpd="sng" w="28575">
              <a:solidFill>
                <a:srgbClr val="FFFF00"/>
              </a:solidFill>
              <a:prstDash val="solid"/>
              <a:miter lim="800000"/>
              <a:headEnd len="med" w="med" type="none"/>
              <a:tailEnd len="med" w="med" type="none"/>
            </a:ln>
          </p:spPr>
        </p:cxnSp>
        <p:sp>
          <p:nvSpPr>
            <p:cNvPr id="224" name="Google Shape;224;p18"/>
            <p:cNvSpPr txBox="1"/>
            <p:nvPr/>
          </p:nvSpPr>
          <p:spPr>
            <a:xfrm>
              <a:off x="2635250" y="4495800"/>
              <a:ext cx="1930400"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rPr b="1" i="0" lang="en-US" sz="1400" u="none">
                  <a:solidFill>
                    <a:schemeClr val="lt1"/>
                  </a:solidFill>
                  <a:latin typeface="Calibri"/>
                  <a:ea typeface="Calibri"/>
                  <a:cs typeface="Calibri"/>
                  <a:sym typeface="Calibri"/>
                </a:rPr>
                <a:t>Zonas de equipamiento</a:t>
              </a:r>
              <a:endParaRPr/>
            </a:p>
          </p:txBody>
        </p:sp>
      </p:grpSp>
      <p:grpSp>
        <p:nvGrpSpPr>
          <p:cNvPr id="225" name="Google Shape;225;p18"/>
          <p:cNvGrpSpPr/>
          <p:nvPr/>
        </p:nvGrpSpPr>
        <p:grpSpPr>
          <a:xfrm>
            <a:off x="611187" y="5410200"/>
            <a:ext cx="8077199" cy="1447800"/>
            <a:chOff x="152400" y="5334000"/>
            <a:chExt cx="1905000" cy="1295400"/>
          </a:xfrm>
        </p:grpSpPr>
        <p:sp>
          <p:nvSpPr>
            <p:cNvPr id="226" name="Google Shape;226;p18"/>
            <p:cNvSpPr txBox="1"/>
            <p:nvPr/>
          </p:nvSpPr>
          <p:spPr>
            <a:xfrm>
              <a:off x="228600" y="5334000"/>
              <a:ext cx="1752600" cy="2746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      ZONA PERIFERICA</a:t>
              </a:r>
              <a:endParaRPr/>
            </a:p>
          </p:txBody>
        </p:sp>
        <p:sp>
          <p:nvSpPr>
            <p:cNvPr id="227" name="Google Shape;227;p18"/>
            <p:cNvSpPr/>
            <p:nvPr/>
          </p:nvSpPr>
          <p:spPr>
            <a:xfrm>
              <a:off x="152400" y="5334000"/>
              <a:ext cx="1905000" cy="1295400"/>
            </a:xfrm>
            <a:prstGeom prst="roundRect">
              <a:avLst>
                <a:gd fmla="val 16667" name="adj"/>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cxnSp>
        <p:nvCxnSpPr>
          <p:cNvPr id="232" name="Google Shape;232;p19"/>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233" name="Google Shape;233;p19"/>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5. LA ESTRUCTURA DE LA CIUDAD</a:t>
            </a:r>
            <a:endParaRPr/>
          </a:p>
        </p:txBody>
      </p:sp>
      <p:pic>
        <p:nvPicPr>
          <p:cNvPr descr="C:\Documents and Settings\usuario\Mis documentos\Mis imágenes\Geografía\Urbana\Madrid1.jpg" id="234" name="Google Shape;234;p19"/>
          <p:cNvPicPr preferRelativeResize="0"/>
          <p:nvPr/>
        </p:nvPicPr>
        <p:blipFill rotWithShape="1">
          <a:blip r:embed="rId3">
            <a:alphaModFix/>
          </a:blip>
          <a:srcRect b="0" l="0" r="0" t="0"/>
          <a:stretch/>
        </p:blipFill>
        <p:spPr>
          <a:xfrm>
            <a:off x="1452562" y="823912"/>
            <a:ext cx="6200775" cy="6034087"/>
          </a:xfrm>
          <a:prstGeom prst="rect">
            <a:avLst/>
          </a:prstGeom>
          <a:noFill/>
          <a:ln cap="flat" cmpd="sng" w="12700">
            <a:solidFill>
              <a:srgbClr val="808000"/>
            </a:solidFill>
            <a:prstDash val="solid"/>
            <a:miter lim="800000"/>
            <a:headEnd len="sm" w="sm" type="none"/>
            <a:tailEnd len="sm" w="sm" type="none"/>
          </a:ln>
        </p:spPr>
      </p:pic>
      <p:grpSp>
        <p:nvGrpSpPr>
          <p:cNvPr id="235" name="Google Shape;235;p19"/>
          <p:cNvGrpSpPr/>
          <p:nvPr/>
        </p:nvGrpSpPr>
        <p:grpSpPr>
          <a:xfrm>
            <a:off x="33337" y="1149350"/>
            <a:ext cx="3200400" cy="1600200"/>
            <a:chOff x="76200" y="838200"/>
            <a:chExt cx="3101975" cy="1600200"/>
          </a:xfrm>
        </p:grpSpPr>
        <p:sp>
          <p:nvSpPr>
            <p:cNvPr descr="Cuadrícula grande" id="236" name="Google Shape;236;p19"/>
            <p:cNvSpPr/>
            <p:nvPr/>
          </p:nvSpPr>
          <p:spPr>
            <a:xfrm>
              <a:off x="152400" y="838200"/>
              <a:ext cx="2971800" cy="1600200"/>
            </a:xfrm>
            <a:prstGeom prst="roundRect">
              <a:avLst>
                <a:gd fmla="val 16667" name="adj"/>
              </a:avLst>
            </a:prstGeom>
            <a:blipFill rotWithShape="1">
              <a:blip r:embed="rId4">
                <a:alphaModFix/>
              </a:blip>
              <a:stretch>
                <a:fillRect b="0" l="0" r="0" t="0"/>
              </a:stretch>
            </a:blip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7" name="Google Shape;237;p19"/>
            <p:cNvSpPr txBox="1"/>
            <p:nvPr/>
          </p:nvSpPr>
          <p:spPr>
            <a:xfrm>
              <a:off x="76200" y="944562"/>
              <a:ext cx="3101975"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9900"/>
                </a:buClr>
                <a:buSzPts val="1200"/>
                <a:buFont typeface="Arial"/>
                <a:buNone/>
              </a:pPr>
              <a:r>
                <a:rPr b="1" i="0" lang="en-US" sz="1200" u="none">
                  <a:solidFill>
                    <a:srgbClr val="FF9900"/>
                  </a:solidFill>
                  <a:latin typeface="Arial"/>
                  <a:ea typeface="Arial"/>
                  <a:cs typeface="Arial"/>
                  <a:sym typeface="Arial"/>
                </a:rPr>
                <a:t>Hasta 1850</a:t>
              </a:r>
              <a:endParaRPr/>
            </a:p>
            <a:p>
              <a:pPr indent="-76200" lvl="0" marL="0" marR="0" rtl="0" algn="l">
                <a:lnSpc>
                  <a:spcPct val="100000"/>
                </a:lnSpc>
                <a:spcBef>
                  <a:spcPts val="0"/>
                </a:spcBef>
                <a:spcAft>
                  <a:spcPts val="0"/>
                </a:spcAft>
                <a:buClr>
                  <a:srgbClr val="FF9900"/>
                </a:buClr>
                <a:buSzPts val="1200"/>
                <a:buFont typeface="Arial"/>
                <a:buChar char="•"/>
              </a:pPr>
              <a:r>
                <a:rPr b="1" i="0" lang="en-US" sz="1200" u="none">
                  <a:solidFill>
                    <a:srgbClr val="FF9900"/>
                  </a:solidFill>
                  <a:latin typeface="Arial"/>
                  <a:ea typeface="Arial"/>
                  <a:cs typeface="Arial"/>
                  <a:sym typeface="Arial"/>
                </a:rPr>
                <a:t>  Ciudad preindustrial o centro histórico</a:t>
              </a:r>
              <a:r>
                <a:rPr b="0" i="0" lang="en-US" sz="1200" u="none">
                  <a:solidFill>
                    <a:srgbClr val="FF9900"/>
                  </a:solidFill>
                  <a:latin typeface="Arial"/>
                  <a:ea typeface="Arial"/>
                  <a:cs typeface="Arial"/>
                  <a:sym typeface="Arial"/>
                </a:rPr>
                <a:t>   </a:t>
              </a:r>
              <a:endParaRPr/>
            </a:p>
          </p:txBody>
        </p:sp>
      </p:grpSp>
      <p:sp>
        <p:nvSpPr>
          <p:cNvPr id="238" name="Google Shape;238;p19"/>
          <p:cNvSpPr txBox="1"/>
          <p:nvPr/>
        </p:nvSpPr>
        <p:spPr>
          <a:xfrm>
            <a:off x="33337" y="1758950"/>
            <a:ext cx="30480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300"/>
              </a:buClr>
              <a:buSzPts val="1200"/>
              <a:buFont typeface="Arial"/>
              <a:buNone/>
            </a:pPr>
            <a:r>
              <a:rPr b="1" i="0" lang="en-US" sz="1200" u="none">
                <a:solidFill>
                  <a:srgbClr val="003300"/>
                </a:solidFill>
                <a:latin typeface="Arial"/>
                <a:ea typeface="Arial"/>
                <a:cs typeface="Arial"/>
                <a:sym typeface="Arial"/>
              </a:rPr>
              <a:t>  </a:t>
            </a:r>
            <a:r>
              <a:rPr b="1" i="0" lang="en-US" sz="1200" u="none">
                <a:solidFill>
                  <a:srgbClr val="006600"/>
                </a:solidFill>
                <a:latin typeface="Arial"/>
                <a:ea typeface="Arial"/>
                <a:cs typeface="Arial"/>
                <a:sym typeface="Arial"/>
              </a:rPr>
              <a:t>Hasta 1915</a:t>
            </a:r>
            <a:endParaRPr/>
          </a:p>
          <a:p>
            <a:pPr indent="-76200" lvl="0" marL="0" marR="0" rtl="0" algn="l">
              <a:lnSpc>
                <a:spcPct val="100000"/>
              </a:lnSpc>
              <a:spcBef>
                <a:spcPts val="0"/>
              </a:spcBef>
              <a:spcAft>
                <a:spcPts val="0"/>
              </a:spcAft>
              <a:buClr>
                <a:srgbClr val="006600"/>
              </a:buClr>
              <a:buSzPts val="1200"/>
              <a:buFont typeface="Arial"/>
              <a:buChar char="•"/>
            </a:pPr>
            <a:r>
              <a:rPr b="1" i="0" lang="en-US" sz="1200" u="none">
                <a:solidFill>
                  <a:srgbClr val="006600"/>
                </a:solidFill>
                <a:latin typeface="Arial"/>
                <a:ea typeface="Arial"/>
                <a:cs typeface="Arial"/>
                <a:sym typeface="Arial"/>
              </a:rPr>
              <a:t> Ensanche</a:t>
            </a:r>
            <a:endParaRPr/>
          </a:p>
        </p:txBody>
      </p:sp>
      <p:sp>
        <p:nvSpPr>
          <p:cNvPr id="239" name="Google Shape;239;p19"/>
          <p:cNvSpPr txBox="1"/>
          <p:nvPr/>
        </p:nvSpPr>
        <p:spPr>
          <a:xfrm>
            <a:off x="33337" y="2246312"/>
            <a:ext cx="1470025" cy="274637"/>
          </a:xfrm>
          <a:prstGeom prst="rect">
            <a:avLst/>
          </a:prstGeom>
          <a:noFill/>
          <a:ln>
            <a:noFill/>
          </a:ln>
        </p:spPr>
        <p:txBody>
          <a:bodyPr anchorCtr="0" anchor="t" bIns="45700" lIns="91425" spcFirstLastPara="1" rIns="91425" wrap="square" tIns="45700">
            <a:noAutofit/>
          </a:bodyPr>
          <a:lstStyle/>
          <a:p>
            <a:pPr indent="-76200" lvl="0" marL="0" marR="0" rtl="0" algn="l">
              <a:lnSpc>
                <a:spcPct val="100000"/>
              </a:lnSpc>
              <a:spcBef>
                <a:spcPts val="0"/>
              </a:spcBef>
              <a:spcAft>
                <a:spcPts val="0"/>
              </a:spcAft>
              <a:buClr>
                <a:srgbClr val="006600"/>
              </a:buClr>
              <a:buSzPts val="1200"/>
              <a:buFont typeface="Arial"/>
              <a:buChar char="•"/>
            </a:pPr>
            <a:r>
              <a:rPr b="1" i="0" lang="en-US" sz="1200" u="none">
                <a:solidFill>
                  <a:srgbClr val="006600"/>
                </a:solidFill>
                <a:latin typeface="Arial"/>
                <a:ea typeface="Arial"/>
                <a:cs typeface="Arial"/>
                <a:sym typeface="Arial"/>
              </a:rPr>
              <a:t> Barrios obreros</a:t>
            </a:r>
            <a:endParaRPr/>
          </a:p>
        </p:txBody>
      </p:sp>
      <p:sp>
        <p:nvSpPr>
          <p:cNvPr id="240" name="Google Shape;240;p19"/>
          <p:cNvSpPr txBox="1"/>
          <p:nvPr/>
        </p:nvSpPr>
        <p:spPr>
          <a:xfrm>
            <a:off x="5765800" y="876300"/>
            <a:ext cx="3259137" cy="400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2000"/>
              <a:buFont typeface="Bookman Old Style"/>
              <a:buNone/>
            </a:pPr>
            <a:r>
              <a:rPr b="1" i="0" lang="en-US" sz="2000" u="sng">
                <a:solidFill>
                  <a:srgbClr val="006600"/>
                </a:solidFill>
                <a:latin typeface="Bookman Old Style"/>
                <a:ea typeface="Bookman Old Style"/>
                <a:cs typeface="Bookman Old Style"/>
                <a:sym typeface="Bookman Old Style"/>
              </a:rPr>
              <a:t>Un ejemplo: MADRID</a:t>
            </a:r>
            <a:endParaRPr/>
          </a:p>
        </p:txBody>
      </p:sp>
      <p:grpSp>
        <p:nvGrpSpPr>
          <p:cNvPr id="241" name="Google Shape;241;p19"/>
          <p:cNvGrpSpPr/>
          <p:nvPr/>
        </p:nvGrpSpPr>
        <p:grpSpPr>
          <a:xfrm>
            <a:off x="3614737" y="3605212"/>
            <a:ext cx="1828800" cy="1350962"/>
            <a:chOff x="3657600" y="3294062"/>
            <a:chExt cx="1828800" cy="1350962"/>
          </a:xfrm>
        </p:grpSpPr>
        <p:pic>
          <p:nvPicPr>
            <p:cNvPr descr="C:\Documents and Settings\usuario\Mis documentos\Mis imágenes\Geografía\Urbana\madrid2_peq.gif" id="242" name="Google Shape;242;p19"/>
            <p:cNvPicPr preferRelativeResize="0"/>
            <p:nvPr/>
          </p:nvPicPr>
          <p:blipFill rotWithShape="1">
            <a:blip r:embed="rId5">
              <a:alphaModFix/>
            </a:blip>
            <a:srcRect b="0" l="0" r="0" t="0"/>
            <a:stretch/>
          </p:blipFill>
          <p:spPr>
            <a:xfrm>
              <a:off x="3657600" y="3294062"/>
              <a:ext cx="1828800" cy="1350962"/>
            </a:xfrm>
            <a:prstGeom prst="rect">
              <a:avLst/>
            </a:prstGeom>
            <a:noFill/>
            <a:ln>
              <a:noFill/>
            </a:ln>
          </p:spPr>
        </p:pic>
        <p:sp>
          <p:nvSpPr>
            <p:cNvPr id="243" name="Google Shape;243;p19"/>
            <p:cNvSpPr txBox="1"/>
            <p:nvPr/>
          </p:nvSpPr>
          <p:spPr>
            <a:xfrm>
              <a:off x="3886200" y="3733800"/>
              <a:ext cx="8382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Casco antiguo</a:t>
              </a:r>
              <a:endParaRPr/>
            </a:p>
          </p:txBody>
        </p:sp>
      </p:grpSp>
      <p:grpSp>
        <p:nvGrpSpPr>
          <p:cNvPr id="244" name="Google Shape;244;p19"/>
          <p:cNvGrpSpPr/>
          <p:nvPr/>
        </p:nvGrpSpPr>
        <p:grpSpPr>
          <a:xfrm>
            <a:off x="3556000" y="2732087"/>
            <a:ext cx="2209800" cy="1628775"/>
            <a:chOff x="3598862" y="2420937"/>
            <a:chExt cx="2209800" cy="1628775"/>
          </a:xfrm>
        </p:grpSpPr>
        <p:pic>
          <p:nvPicPr>
            <p:cNvPr descr="C:\Documents and Settings\usuario\Mis documentos\Mis imágenes\Geografía\Urbana\madrid3_peq.gif" id="245" name="Google Shape;245;p19"/>
            <p:cNvPicPr preferRelativeResize="0"/>
            <p:nvPr/>
          </p:nvPicPr>
          <p:blipFill rotWithShape="1">
            <a:blip r:embed="rId6">
              <a:alphaModFix/>
            </a:blip>
            <a:srcRect b="0" l="0" r="0" t="0"/>
            <a:stretch/>
          </p:blipFill>
          <p:spPr>
            <a:xfrm>
              <a:off x="3598862" y="2420937"/>
              <a:ext cx="2209800" cy="1628775"/>
            </a:xfrm>
            <a:prstGeom prst="rect">
              <a:avLst/>
            </a:prstGeom>
            <a:noFill/>
            <a:ln>
              <a:noFill/>
            </a:ln>
          </p:spPr>
        </p:pic>
        <p:sp>
          <p:nvSpPr>
            <p:cNvPr id="246" name="Google Shape;246;p19"/>
            <p:cNvSpPr txBox="1"/>
            <p:nvPr/>
          </p:nvSpPr>
          <p:spPr>
            <a:xfrm>
              <a:off x="4572000" y="3048000"/>
              <a:ext cx="90328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Ensanche</a:t>
              </a:r>
              <a:endParaRPr/>
            </a:p>
          </p:txBody>
        </p:sp>
      </p:grpSp>
      <p:grpSp>
        <p:nvGrpSpPr>
          <p:cNvPr id="247" name="Google Shape;247;p19"/>
          <p:cNvGrpSpPr/>
          <p:nvPr/>
        </p:nvGrpSpPr>
        <p:grpSpPr>
          <a:xfrm>
            <a:off x="3614737" y="2362200"/>
            <a:ext cx="1335087" cy="439737"/>
            <a:chOff x="3657600" y="2051050"/>
            <a:chExt cx="1335087" cy="439737"/>
          </a:xfrm>
        </p:grpSpPr>
        <p:pic>
          <p:nvPicPr>
            <p:cNvPr descr="C:\Documents and Settings\usuario\Mis documentos\Mis imágenes\Geografía\Urbana\madrid_4caminos_peq.gif" id="248" name="Google Shape;248;p19"/>
            <p:cNvPicPr preferRelativeResize="0"/>
            <p:nvPr/>
          </p:nvPicPr>
          <p:blipFill rotWithShape="1">
            <a:blip r:embed="rId7">
              <a:alphaModFix/>
            </a:blip>
            <a:srcRect b="0" l="0" r="0" t="0"/>
            <a:stretch/>
          </p:blipFill>
          <p:spPr>
            <a:xfrm>
              <a:off x="4114800" y="2051050"/>
              <a:ext cx="587375" cy="439737"/>
            </a:xfrm>
            <a:prstGeom prst="rect">
              <a:avLst/>
            </a:prstGeom>
            <a:noFill/>
            <a:ln>
              <a:noFill/>
            </a:ln>
          </p:spPr>
        </p:pic>
        <p:sp>
          <p:nvSpPr>
            <p:cNvPr id="249" name="Google Shape;249;p19"/>
            <p:cNvSpPr txBox="1"/>
            <p:nvPr/>
          </p:nvSpPr>
          <p:spPr>
            <a:xfrm>
              <a:off x="3657600" y="2057400"/>
              <a:ext cx="133508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Cuatro caminos</a:t>
              </a:r>
              <a:endParaRPr/>
            </a:p>
          </p:txBody>
        </p:sp>
      </p:grpSp>
      <p:grpSp>
        <p:nvGrpSpPr>
          <p:cNvPr id="250" name="Google Shape;250;p19"/>
          <p:cNvGrpSpPr/>
          <p:nvPr/>
        </p:nvGrpSpPr>
        <p:grpSpPr>
          <a:xfrm>
            <a:off x="4986337" y="2595562"/>
            <a:ext cx="1073150" cy="687387"/>
            <a:chOff x="5029200" y="2284412"/>
            <a:chExt cx="1073150" cy="687387"/>
          </a:xfrm>
        </p:grpSpPr>
        <p:pic>
          <p:nvPicPr>
            <p:cNvPr descr="C:\Documents and Settings\usuario\Mis documentos\Mis imágenes\Geografía\Urbana\madrid_prosperidad_peq.gif" id="251" name="Google Shape;251;p19"/>
            <p:cNvPicPr preferRelativeResize="0"/>
            <p:nvPr/>
          </p:nvPicPr>
          <p:blipFill rotWithShape="1">
            <a:blip r:embed="rId8">
              <a:alphaModFix/>
            </a:blip>
            <a:srcRect b="0" l="0" r="0" t="0"/>
            <a:stretch/>
          </p:blipFill>
          <p:spPr>
            <a:xfrm>
              <a:off x="5253037" y="2284412"/>
              <a:ext cx="644525" cy="687387"/>
            </a:xfrm>
            <a:prstGeom prst="rect">
              <a:avLst/>
            </a:prstGeom>
            <a:noFill/>
            <a:ln>
              <a:noFill/>
            </a:ln>
          </p:spPr>
        </p:pic>
        <p:sp>
          <p:nvSpPr>
            <p:cNvPr id="252" name="Google Shape;252;p19"/>
            <p:cNvSpPr txBox="1"/>
            <p:nvPr/>
          </p:nvSpPr>
          <p:spPr>
            <a:xfrm>
              <a:off x="5029200" y="2438400"/>
              <a:ext cx="10731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Prosperidad</a:t>
              </a:r>
              <a:endParaRPr/>
            </a:p>
          </p:txBody>
        </p:sp>
      </p:grpSp>
      <p:grpSp>
        <p:nvGrpSpPr>
          <p:cNvPr id="253" name="Google Shape;253;p19"/>
          <p:cNvGrpSpPr/>
          <p:nvPr/>
        </p:nvGrpSpPr>
        <p:grpSpPr>
          <a:xfrm>
            <a:off x="2395537" y="4424362"/>
            <a:ext cx="1387475" cy="504825"/>
            <a:chOff x="2438400" y="4113212"/>
            <a:chExt cx="1387475" cy="504825"/>
          </a:xfrm>
        </p:grpSpPr>
        <p:pic>
          <p:nvPicPr>
            <p:cNvPr descr="C:\Documents and Settings\usuario\Mis documentos\Mis imágenes\Geografía\Urbana\madrid_puertaangel_peq.gif" id="254" name="Google Shape;254;p19"/>
            <p:cNvPicPr preferRelativeResize="0"/>
            <p:nvPr/>
          </p:nvPicPr>
          <p:blipFill rotWithShape="1">
            <a:blip r:embed="rId9">
              <a:alphaModFix/>
            </a:blip>
            <a:srcRect b="0" l="0" r="0" t="0"/>
            <a:stretch/>
          </p:blipFill>
          <p:spPr>
            <a:xfrm>
              <a:off x="2852737" y="4113212"/>
              <a:ext cx="777875" cy="458787"/>
            </a:xfrm>
            <a:prstGeom prst="rect">
              <a:avLst/>
            </a:prstGeom>
            <a:noFill/>
            <a:ln>
              <a:noFill/>
            </a:ln>
          </p:spPr>
        </p:pic>
        <p:sp>
          <p:nvSpPr>
            <p:cNvPr id="255" name="Google Shape;255;p19"/>
            <p:cNvSpPr txBox="1"/>
            <p:nvPr/>
          </p:nvSpPr>
          <p:spPr>
            <a:xfrm>
              <a:off x="2438400" y="4343400"/>
              <a:ext cx="1387475"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Puerta del Ángel</a:t>
              </a:r>
              <a:endParaRPr/>
            </a:p>
          </p:txBody>
        </p:sp>
      </p:grpSp>
      <p:pic>
        <p:nvPicPr>
          <p:cNvPr descr="C:\Documents and Settings\usuario\Mis documentos\Mis imágenes\Geografía\Urbana\madrid_centro.gif" id="256" name="Google Shape;256;p19"/>
          <p:cNvPicPr preferRelativeResize="0"/>
          <p:nvPr/>
        </p:nvPicPr>
        <p:blipFill rotWithShape="1">
          <a:blip r:embed="rId10">
            <a:alphaModFix/>
          </a:blip>
          <a:srcRect b="0" l="0" r="0" t="0"/>
          <a:stretch/>
        </p:blipFill>
        <p:spPr>
          <a:xfrm>
            <a:off x="1028700" y="1139825"/>
            <a:ext cx="7000875" cy="5199062"/>
          </a:xfrm>
          <a:prstGeom prst="rect">
            <a:avLst/>
          </a:prstGeom>
          <a:noFill/>
          <a:ln>
            <a:noFill/>
          </a:ln>
        </p:spPr>
      </p:pic>
      <p:pic>
        <p:nvPicPr>
          <p:cNvPr descr="C:\Documents and Settings\usuario\Mis documentos\Mis imágenes\Geografía\Urbana\madrid_ensanche.gif" id="257" name="Google Shape;257;p19"/>
          <p:cNvPicPr preferRelativeResize="0"/>
          <p:nvPr/>
        </p:nvPicPr>
        <p:blipFill rotWithShape="1">
          <a:blip r:embed="rId11">
            <a:alphaModFix/>
          </a:blip>
          <a:srcRect b="0" l="0" r="0" t="0"/>
          <a:stretch/>
        </p:blipFill>
        <p:spPr>
          <a:xfrm>
            <a:off x="568325" y="825500"/>
            <a:ext cx="7921625" cy="5829300"/>
          </a:xfrm>
          <a:prstGeom prst="rect">
            <a:avLst/>
          </a:prstGeom>
          <a:noFill/>
          <a:ln>
            <a:noFill/>
          </a:ln>
        </p:spPr>
      </p:pic>
      <p:pic>
        <p:nvPicPr>
          <p:cNvPr descr="C:\Documents and Settings\usuario\Mis documentos\Mis imágenes\Geografía\Urbana\madrid_4caminos.gif" id="258" name="Google Shape;258;p19"/>
          <p:cNvPicPr preferRelativeResize="0"/>
          <p:nvPr/>
        </p:nvPicPr>
        <p:blipFill rotWithShape="1">
          <a:blip r:embed="rId12">
            <a:alphaModFix/>
          </a:blip>
          <a:srcRect b="0" l="0" r="0" t="0"/>
          <a:stretch/>
        </p:blipFill>
        <p:spPr>
          <a:xfrm>
            <a:off x="2854325" y="2482850"/>
            <a:ext cx="3349625" cy="2514600"/>
          </a:xfrm>
          <a:prstGeom prst="rect">
            <a:avLst/>
          </a:prstGeom>
          <a:noFill/>
          <a:ln>
            <a:noFill/>
          </a:ln>
        </p:spPr>
      </p:pic>
      <p:pic>
        <p:nvPicPr>
          <p:cNvPr descr="C:\Documents and Settings\usuario\Mis documentos\Mis imágenes\Geografía\Urbana\madrid_prosperidad.gif" id="259" name="Google Shape;259;p19"/>
          <p:cNvPicPr preferRelativeResize="0"/>
          <p:nvPr/>
        </p:nvPicPr>
        <p:blipFill rotWithShape="1">
          <a:blip r:embed="rId13">
            <a:alphaModFix/>
          </a:blip>
          <a:srcRect b="0" l="0" r="0" t="0"/>
          <a:stretch/>
        </p:blipFill>
        <p:spPr>
          <a:xfrm>
            <a:off x="2854325" y="2111375"/>
            <a:ext cx="3349625" cy="3257550"/>
          </a:xfrm>
          <a:prstGeom prst="rect">
            <a:avLst/>
          </a:prstGeom>
          <a:noFill/>
          <a:ln>
            <a:noFill/>
          </a:ln>
        </p:spPr>
      </p:pic>
      <p:pic>
        <p:nvPicPr>
          <p:cNvPr descr="C:\Documents and Settings\usuario\Mis documentos\Mis imágenes\Geografía\Urbana\madrid_puertaangel.gif" id="260" name="Google Shape;260;p19"/>
          <p:cNvPicPr preferRelativeResize="0"/>
          <p:nvPr/>
        </p:nvPicPr>
        <p:blipFill rotWithShape="1">
          <a:blip r:embed="rId14">
            <a:alphaModFix/>
          </a:blip>
          <a:srcRect b="0" l="0" r="0" t="0"/>
          <a:stretch/>
        </p:blipFill>
        <p:spPr>
          <a:xfrm>
            <a:off x="2957512" y="2819400"/>
            <a:ext cx="3143250" cy="18399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ppt_w</p:attrName>
                                        </p:attrNameLst>
                                      </p:cBhvr>
                                      <p:tavLst>
                                        <p:tav fmla="" tm="0">
                                          <p:val>
                                            <p:strVal val="0"/>
                                          </p:val>
                                        </p:tav>
                                        <p:tav fmla="" tm="100000">
                                          <p:val>
                                            <p:strVal val="#ppt_w"/>
                                          </p:val>
                                        </p:tav>
                                      </p:tavLst>
                                    </p:anim>
                                    <p:anim calcmode="lin" valueType="num">
                                      <p:cBhvr additive="base">
                                        <p:cTn dur="500"/>
                                        <p:tgtEl>
                                          <p:spTgt spid="2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ppt_w</p:attrName>
                                        </p:attrNameLst>
                                      </p:cBhvr>
                                      <p:tavLst>
                                        <p:tav fmla="" tm="0">
                                          <p:val>
                                            <p:strVal val="0"/>
                                          </p:val>
                                        </p:tav>
                                        <p:tav fmla="" tm="100000">
                                          <p:val>
                                            <p:strVal val="#ppt_w"/>
                                          </p:val>
                                        </p:tav>
                                      </p:tavLst>
                                    </p:anim>
                                    <p:anim calcmode="lin" valueType="num">
                                      <p:cBhvr additive="base">
                                        <p:cTn dur="500"/>
                                        <p:tgtEl>
                                          <p:spTgt spid="2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cxnSp>
        <p:nvCxnSpPr>
          <p:cNvPr id="265" name="Google Shape;265;p20"/>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266" name="Google Shape;266;p20"/>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5. LA ESTRUCTURA DE LA CIUDAD</a:t>
            </a:r>
            <a:endParaRPr/>
          </a:p>
        </p:txBody>
      </p:sp>
      <p:pic>
        <p:nvPicPr>
          <p:cNvPr id="267" name="Google Shape;267;p20"/>
          <p:cNvPicPr preferRelativeResize="0"/>
          <p:nvPr/>
        </p:nvPicPr>
        <p:blipFill rotWithShape="1">
          <a:blip r:embed="rId3">
            <a:alphaModFix/>
          </a:blip>
          <a:srcRect b="0" l="0" r="0" t="0"/>
          <a:stretch/>
        </p:blipFill>
        <p:spPr>
          <a:xfrm>
            <a:off x="100012" y="900112"/>
            <a:ext cx="8943975" cy="5962650"/>
          </a:xfrm>
          <a:prstGeom prst="rect">
            <a:avLst/>
          </a:prstGeom>
          <a:noFill/>
          <a:ln>
            <a:noFill/>
          </a:ln>
        </p:spPr>
      </p:pic>
      <p:sp>
        <p:nvSpPr>
          <p:cNvPr id="268" name="Google Shape;268;p20"/>
          <p:cNvSpPr/>
          <p:nvPr/>
        </p:nvSpPr>
        <p:spPr>
          <a:xfrm>
            <a:off x="3203575" y="4354512"/>
            <a:ext cx="1504950" cy="1073150"/>
          </a:xfrm>
          <a:custGeom>
            <a:rect b="b" l="l" r="r" t="t"/>
            <a:pathLst>
              <a:path extrusionOk="0" h="1073121" w="1504017">
                <a:moveTo>
                  <a:pt x="470596" y="11"/>
                </a:moveTo>
                <a:cubicBezTo>
                  <a:pt x="706308" y="2043"/>
                  <a:pt x="1313876" y="268235"/>
                  <a:pt x="1458148" y="341387"/>
                </a:cubicBezTo>
                <a:cubicBezTo>
                  <a:pt x="1602420" y="414539"/>
                  <a:pt x="1362644" y="410475"/>
                  <a:pt x="1336228" y="438923"/>
                </a:cubicBezTo>
                <a:cubicBezTo>
                  <a:pt x="1309812" y="467371"/>
                  <a:pt x="1307780" y="487691"/>
                  <a:pt x="1299652" y="512075"/>
                </a:cubicBezTo>
                <a:cubicBezTo>
                  <a:pt x="1291524" y="536459"/>
                  <a:pt x="1293556" y="544587"/>
                  <a:pt x="1287460" y="585227"/>
                </a:cubicBezTo>
                <a:cubicBezTo>
                  <a:pt x="1281364" y="625867"/>
                  <a:pt x="1265108" y="703083"/>
                  <a:pt x="1263076" y="755915"/>
                </a:cubicBezTo>
                <a:cubicBezTo>
                  <a:pt x="1261044" y="808747"/>
                  <a:pt x="1273236" y="865643"/>
                  <a:pt x="1275268" y="902219"/>
                </a:cubicBezTo>
                <a:cubicBezTo>
                  <a:pt x="1277300" y="938795"/>
                  <a:pt x="1415476" y="946923"/>
                  <a:pt x="1275268" y="975371"/>
                </a:cubicBezTo>
                <a:cubicBezTo>
                  <a:pt x="1135060" y="1003819"/>
                  <a:pt x="578292" y="1068843"/>
                  <a:pt x="434020" y="1072907"/>
                </a:cubicBezTo>
                <a:cubicBezTo>
                  <a:pt x="289748" y="1076971"/>
                  <a:pt x="413700" y="1022107"/>
                  <a:pt x="409636" y="999755"/>
                </a:cubicBezTo>
                <a:cubicBezTo>
                  <a:pt x="405572" y="977403"/>
                  <a:pt x="409636" y="938795"/>
                  <a:pt x="409636" y="938795"/>
                </a:cubicBezTo>
                <a:cubicBezTo>
                  <a:pt x="409636" y="916443"/>
                  <a:pt x="393380" y="879867"/>
                  <a:pt x="409636" y="865643"/>
                </a:cubicBezTo>
                <a:cubicBezTo>
                  <a:pt x="425892" y="851419"/>
                  <a:pt x="482788" y="908315"/>
                  <a:pt x="507172" y="853451"/>
                </a:cubicBezTo>
                <a:cubicBezTo>
                  <a:pt x="531556" y="798587"/>
                  <a:pt x="629092" y="617739"/>
                  <a:pt x="555940" y="536459"/>
                </a:cubicBezTo>
                <a:cubicBezTo>
                  <a:pt x="482788" y="455179"/>
                  <a:pt x="153604" y="400315"/>
                  <a:pt x="68260" y="365771"/>
                </a:cubicBezTo>
                <a:cubicBezTo>
                  <a:pt x="-17084" y="331227"/>
                  <a:pt x="-19116" y="386091"/>
                  <a:pt x="43876" y="329195"/>
                </a:cubicBezTo>
                <a:cubicBezTo>
                  <a:pt x="106868" y="272299"/>
                  <a:pt x="234884" y="-2021"/>
                  <a:pt x="470596" y="11"/>
                </a:cubicBezTo>
                <a:close/>
              </a:path>
            </a:pathLst>
          </a:custGeom>
          <a:noFill/>
          <a:ln cap="flat" cmpd="sng" w="381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69" name="Google Shape;269;p20"/>
          <p:cNvSpPr/>
          <p:nvPr/>
        </p:nvSpPr>
        <p:spPr>
          <a:xfrm>
            <a:off x="2457450" y="3203575"/>
            <a:ext cx="3111500" cy="1862137"/>
          </a:xfrm>
          <a:custGeom>
            <a:rect b="b" l="l" r="r" t="t"/>
            <a:pathLst>
              <a:path extrusionOk="0" h="1862110" w="3111516">
                <a:moveTo>
                  <a:pt x="749233" y="14520"/>
                </a:moveTo>
                <a:cubicBezTo>
                  <a:pt x="1232849" y="114088"/>
                  <a:pt x="2624769" y="937048"/>
                  <a:pt x="2968177" y="1123992"/>
                </a:cubicBezTo>
                <a:cubicBezTo>
                  <a:pt x="3311585" y="1310936"/>
                  <a:pt x="2947857" y="1073192"/>
                  <a:pt x="2809681" y="1136184"/>
                </a:cubicBezTo>
                <a:cubicBezTo>
                  <a:pt x="2671505" y="1199176"/>
                  <a:pt x="2265105" y="1453176"/>
                  <a:pt x="2139121" y="1501944"/>
                </a:cubicBezTo>
                <a:cubicBezTo>
                  <a:pt x="2013137" y="1550712"/>
                  <a:pt x="2171633" y="1481624"/>
                  <a:pt x="2053777" y="1428792"/>
                </a:cubicBezTo>
                <a:cubicBezTo>
                  <a:pt x="1935921" y="1375960"/>
                  <a:pt x="1557969" y="1233720"/>
                  <a:pt x="1431985" y="1184952"/>
                </a:cubicBezTo>
                <a:cubicBezTo>
                  <a:pt x="1306001" y="1136184"/>
                  <a:pt x="1344609" y="1138216"/>
                  <a:pt x="1297873" y="1136184"/>
                </a:cubicBezTo>
                <a:cubicBezTo>
                  <a:pt x="1251137" y="1134152"/>
                  <a:pt x="1151569" y="1172760"/>
                  <a:pt x="1151569" y="1172760"/>
                </a:cubicBezTo>
                <a:cubicBezTo>
                  <a:pt x="1092641" y="1186984"/>
                  <a:pt x="1007297" y="1166664"/>
                  <a:pt x="944305" y="1221528"/>
                </a:cubicBezTo>
                <a:cubicBezTo>
                  <a:pt x="881313" y="1276392"/>
                  <a:pt x="773617" y="1501944"/>
                  <a:pt x="773617" y="1501944"/>
                </a:cubicBezTo>
                <a:lnTo>
                  <a:pt x="773617" y="1501944"/>
                </a:lnTo>
                <a:cubicBezTo>
                  <a:pt x="769553" y="1560872"/>
                  <a:pt x="867089" y="1914440"/>
                  <a:pt x="749233" y="1855512"/>
                </a:cubicBezTo>
                <a:cubicBezTo>
                  <a:pt x="631377" y="1796584"/>
                  <a:pt x="186369" y="1280456"/>
                  <a:pt x="66481" y="1148376"/>
                </a:cubicBezTo>
                <a:cubicBezTo>
                  <a:pt x="-53407" y="1016296"/>
                  <a:pt x="29905" y="1166664"/>
                  <a:pt x="29905" y="1063032"/>
                </a:cubicBezTo>
                <a:cubicBezTo>
                  <a:pt x="29905" y="959400"/>
                  <a:pt x="-57471" y="699304"/>
                  <a:pt x="66481" y="526584"/>
                </a:cubicBezTo>
                <a:cubicBezTo>
                  <a:pt x="190433" y="353864"/>
                  <a:pt x="265617" y="-85048"/>
                  <a:pt x="749233" y="14520"/>
                </a:cubicBezTo>
                <a:close/>
              </a:path>
            </a:pathLst>
          </a:custGeom>
          <a:no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0" name="Google Shape;270;p20"/>
          <p:cNvSpPr txBox="1"/>
          <p:nvPr/>
        </p:nvSpPr>
        <p:spPr>
          <a:xfrm>
            <a:off x="3549650" y="4452937"/>
            <a:ext cx="105410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Casco Antiguo</a:t>
            </a:r>
            <a:endParaRPr/>
          </a:p>
        </p:txBody>
      </p:sp>
      <p:sp>
        <p:nvSpPr>
          <p:cNvPr id="271" name="Google Shape;271;p20"/>
          <p:cNvSpPr txBox="1"/>
          <p:nvPr/>
        </p:nvSpPr>
        <p:spPr>
          <a:xfrm>
            <a:off x="2693987" y="3548062"/>
            <a:ext cx="1255712"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Ensanche</a:t>
            </a:r>
            <a:endParaRPr/>
          </a:p>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(CBD)</a:t>
            </a:r>
            <a:endParaRPr/>
          </a:p>
        </p:txBody>
      </p:sp>
      <p:sp>
        <p:nvSpPr>
          <p:cNvPr id="272" name="Google Shape;272;p20"/>
          <p:cNvSpPr txBox="1"/>
          <p:nvPr/>
        </p:nvSpPr>
        <p:spPr>
          <a:xfrm>
            <a:off x="5651500" y="6021387"/>
            <a:ext cx="28082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46C0A"/>
              </a:buClr>
              <a:buSzPts val="3200"/>
              <a:buFont typeface="Bookman Old Style"/>
              <a:buNone/>
            </a:pPr>
            <a:r>
              <a:rPr b="1" i="0" lang="en-US" sz="3200" u="none">
                <a:solidFill>
                  <a:srgbClr val="E46C0A"/>
                </a:solidFill>
                <a:latin typeface="Bookman Old Style"/>
                <a:ea typeface="Bookman Old Style"/>
                <a:cs typeface="Bookman Old Style"/>
                <a:sym typeface="Bookman Old Style"/>
              </a:rPr>
              <a:t>Barcelona</a:t>
            </a:r>
            <a:endParaRPr/>
          </a:p>
        </p:txBody>
      </p:sp>
      <p:sp>
        <p:nvSpPr>
          <p:cNvPr id="273" name="Google Shape;273;p20"/>
          <p:cNvSpPr/>
          <p:nvPr/>
        </p:nvSpPr>
        <p:spPr>
          <a:xfrm>
            <a:off x="693737" y="4075112"/>
            <a:ext cx="3101975" cy="1627187"/>
          </a:xfrm>
          <a:custGeom>
            <a:rect b="b" l="l" r="r" t="t"/>
            <a:pathLst>
              <a:path extrusionOk="0" h="1626192" w="3101841">
                <a:moveTo>
                  <a:pt x="2561592" y="679168"/>
                </a:moveTo>
                <a:cubicBezTo>
                  <a:pt x="2602232" y="642592"/>
                  <a:pt x="2718056" y="693392"/>
                  <a:pt x="2805432" y="715744"/>
                </a:cubicBezTo>
                <a:cubicBezTo>
                  <a:pt x="2892808" y="738096"/>
                  <a:pt x="3043176" y="774672"/>
                  <a:pt x="3085848" y="813280"/>
                </a:cubicBezTo>
                <a:cubicBezTo>
                  <a:pt x="3128520" y="851888"/>
                  <a:pt x="3073656" y="884400"/>
                  <a:pt x="3061464" y="947392"/>
                </a:cubicBezTo>
                <a:cubicBezTo>
                  <a:pt x="3049272" y="1010384"/>
                  <a:pt x="3037080" y="1144496"/>
                  <a:pt x="3012696" y="1191232"/>
                </a:cubicBezTo>
                <a:cubicBezTo>
                  <a:pt x="2988312" y="1237968"/>
                  <a:pt x="2937512" y="1199360"/>
                  <a:pt x="2915160" y="1227808"/>
                </a:cubicBezTo>
                <a:cubicBezTo>
                  <a:pt x="2892808" y="1256256"/>
                  <a:pt x="2929384" y="1319248"/>
                  <a:pt x="2878584" y="1361920"/>
                </a:cubicBezTo>
                <a:cubicBezTo>
                  <a:pt x="2827784" y="1404592"/>
                  <a:pt x="2661160" y="1479776"/>
                  <a:pt x="2610360" y="1483840"/>
                </a:cubicBezTo>
                <a:cubicBezTo>
                  <a:pt x="2559560" y="1487904"/>
                  <a:pt x="2612392" y="1422880"/>
                  <a:pt x="2573784" y="1386304"/>
                </a:cubicBezTo>
                <a:cubicBezTo>
                  <a:pt x="2535176" y="1349728"/>
                  <a:pt x="2453896" y="1313152"/>
                  <a:pt x="2378712" y="1264384"/>
                </a:cubicBezTo>
                <a:cubicBezTo>
                  <a:pt x="2303528" y="1215616"/>
                  <a:pt x="2187704" y="1140432"/>
                  <a:pt x="2122680" y="1093696"/>
                </a:cubicBezTo>
                <a:cubicBezTo>
                  <a:pt x="2057656" y="1046960"/>
                  <a:pt x="2021080" y="1014448"/>
                  <a:pt x="1988568" y="983968"/>
                </a:cubicBezTo>
                <a:cubicBezTo>
                  <a:pt x="1956056" y="953488"/>
                  <a:pt x="1949960" y="931136"/>
                  <a:pt x="1927608" y="910816"/>
                </a:cubicBezTo>
                <a:cubicBezTo>
                  <a:pt x="1905256" y="890496"/>
                  <a:pt x="1878840" y="884400"/>
                  <a:pt x="1854456" y="862048"/>
                </a:cubicBezTo>
                <a:cubicBezTo>
                  <a:pt x="1830072" y="839696"/>
                  <a:pt x="1807720" y="801088"/>
                  <a:pt x="1781304" y="776704"/>
                </a:cubicBezTo>
                <a:cubicBezTo>
                  <a:pt x="1754888" y="752320"/>
                  <a:pt x="1728472" y="740128"/>
                  <a:pt x="1695960" y="715744"/>
                </a:cubicBezTo>
                <a:cubicBezTo>
                  <a:pt x="1663448" y="691360"/>
                  <a:pt x="1618744" y="666976"/>
                  <a:pt x="1586232" y="630400"/>
                </a:cubicBezTo>
                <a:cubicBezTo>
                  <a:pt x="1553720" y="593824"/>
                  <a:pt x="1531368" y="522704"/>
                  <a:pt x="1500888" y="496288"/>
                </a:cubicBezTo>
                <a:cubicBezTo>
                  <a:pt x="1470408" y="469872"/>
                  <a:pt x="1437896" y="486128"/>
                  <a:pt x="1403352" y="471904"/>
                </a:cubicBezTo>
                <a:cubicBezTo>
                  <a:pt x="1368808" y="457680"/>
                  <a:pt x="1340360" y="410944"/>
                  <a:pt x="1293624" y="410944"/>
                </a:cubicBezTo>
                <a:cubicBezTo>
                  <a:pt x="1246888" y="410944"/>
                  <a:pt x="1173736" y="457680"/>
                  <a:pt x="1122936" y="471904"/>
                </a:cubicBezTo>
                <a:cubicBezTo>
                  <a:pt x="1072136" y="486128"/>
                  <a:pt x="1025400" y="492224"/>
                  <a:pt x="988824" y="496288"/>
                </a:cubicBezTo>
                <a:cubicBezTo>
                  <a:pt x="952248" y="500352"/>
                  <a:pt x="917704" y="465808"/>
                  <a:pt x="903480" y="496288"/>
                </a:cubicBezTo>
                <a:cubicBezTo>
                  <a:pt x="889256" y="526768"/>
                  <a:pt x="903480" y="679168"/>
                  <a:pt x="903480" y="679168"/>
                </a:cubicBezTo>
                <a:cubicBezTo>
                  <a:pt x="903480" y="715744"/>
                  <a:pt x="925832" y="707616"/>
                  <a:pt x="903480" y="715744"/>
                </a:cubicBezTo>
                <a:cubicBezTo>
                  <a:pt x="881128" y="723872"/>
                  <a:pt x="807976" y="630400"/>
                  <a:pt x="769368" y="727936"/>
                </a:cubicBezTo>
                <a:cubicBezTo>
                  <a:pt x="730760" y="825472"/>
                  <a:pt x="679960" y="1162784"/>
                  <a:pt x="671832" y="1300960"/>
                </a:cubicBezTo>
                <a:cubicBezTo>
                  <a:pt x="663704" y="1439136"/>
                  <a:pt x="712472" y="1504160"/>
                  <a:pt x="720600" y="1556992"/>
                </a:cubicBezTo>
                <a:cubicBezTo>
                  <a:pt x="728728" y="1609824"/>
                  <a:pt x="816104" y="1642336"/>
                  <a:pt x="720600" y="1617952"/>
                </a:cubicBezTo>
                <a:cubicBezTo>
                  <a:pt x="625096" y="1593568"/>
                  <a:pt x="259336" y="1457424"/>
                  <a:pt x="147576" y="1410688"/>
                </a:cubicBezTo>
                <a:cubicBezTo>
                  <a:pt x="35816" y="1363952"/>
                  <a:pt x="74424" y="1384272"/>
                  <a:pt x="50040" y="1337536"/>
                </a:cubicBezTo>
                <a:cubicBezTo>
                  <a:pt x="25656" y="1290800"/>
                  <a:pt x="-6856" y="1252192"/>
                  <a:pt x="1272" y="1130272"/>
                </a:cubicBezTo>
                <a:cubicBezTo>
                  <a:pt x="9400" y="1008352"/>
                  <a:pt x="72392" y="689328"/>
                  <a:pt x="98808" y="606016"/>
                </a:cubicBezTo>
                <a:cubicBezTo>
                  <a:pt x="125224" y="522704"/>
                  <a:pt x="131320" y="626336"/>
                  <a:pt x="159768" y="630400"/>
                </a:cubicBezTo>
                <a:cubicBezTo>
                  <a:pt x="188216" y="634464"/>
                  <a:pt x="239016" y="658848"/>
                  <a:pt x="269496" y="630400"/>
                </a:cubicBezTo>
                <a:cubicBezTo>
                  <a:pt x="299976" y="601952"/>
                  <a:pt x="281688" y="492224"/>
                  <a:pt x="342648" y="459712"/>
                </a:cubicBezTo>
                <a:cubicBezTo>
                  <a:pt x="403608" y="427200"/>
                  <a:pt x="578360" y="463776"/>
                  <a:pt x="635256" y="435328"/>
                </a:cubicBezTo>
                <a:cubicBezTo>
                  <a:pt x="692152" y="406880"/>
                  <a:pt x="661672" y="360144"/>
                  <a:pt x="684024" y="289024"/>
                </a:cubicBezTo>
                <a:cubicBezTo>
                  <a:pt x="706376" y="217904"/>
                  <a:pt x="726696" y="45184"/>
                  <a:pt x="769368" y="8608"/>
                </a:cubicBezTo>
                <a:cubicBezTo>
                  <a:pt x="812040" y="-27968"/>
                  <a:pt x="893320" y="63472"/>
                  <a:pt x="940056" y="69568"/>
                </a:cubicBezTo>
                <a:cubicBezTo>
                  <a:pt x="986792" y="75664"/>
                  <a:pt x="956312" y="26896"/>
                  <a:pt x="1049784" y="45184"/>
                </a:cubicBezTo>
                <a:cubicBezTo>
                  <a:pt x="1143256" y="63472"/>
                  <a:pt x="1370840" y="142720"/>
                  <a:pt x="1500888" y="179296"/>
                </a:cubicBezTo>
                <a:cubicBezTo>
                  <a:pt x="1630936" y="215872"/>
                  <a:pt x="1726440" y="189456"/>
                  <a:pt x="1830072" y="264640"/>
                </a:cubicBezTo>
                <a:cubicBezTo>
                  <a:pt x="1933704" y="339824"/>
                  <a:pt x="2055624" y="545056"/>
                  <a:pt x="2122680" y="630400"/>
                </a:cubicBezTo>
                <a:cubicBezTo>
                  <a:pt x="2189736" y="715744"/>
                  <a:pt x="2197864" y="732000"/>
                  <a:pt x="2232408" y="776704"/>
                </a:cubicBezTo>
                <a:cubicBezTo>
                  <a:pt x="2266952" y="821408"/>
                  <a:pt x="2295400" y="868144"/>
                  <a:pt x="2329944" y="898624"/>
                </a:cubicBezTo>
                <a:cubicBezTo>
                  <a:pt x="2364488" y="929104"/>
                  <a:pt x="2439672" y="959584"/>
                  <a:pt x="2439672" y="959584"/>
                </a:cubicBezTo>
                <a:cubicBezTo>
                  <a:pt x="2466088" y="975840"/>
                  <a:pt x="2468120" y="1000224"/>
                  <a:pt x="2488440" y="996160"/>
                </a:cubicBezTo>
                <a:cubicBezTo>
                  <a:pt x="2508760" y="992096"/>
                  <a:pt x="2545336" y="983968"/>
                  <a:pt x="2561592" y="935200"/>
                </a:cubicBezTo>
                <a:cubicBezTo>
                  <a:pt x="2577848" y="886432"/>
                  <a:pt x="2520952" y="715744"/>
                  <a:pt x="2561592" y="679168"/>
                </a:cubicBezTo>
                <a:close/>
              </a:path>
            </a:pathLst>
          </a:custGeom>
          <a:noFill/>
          <a:ln cap="flat" cmpd="sng" w="38100">
            <a:solidFill>
              <a:srgbClr val="9848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4" name="Google Shape;274;p20"/>
          <p:cNvSpPr/>
          <p:nvPr/>
        </p:nvSpPr>
        <p:spPr>
          <a:xfrm>
            <a:off x="6078537" y="1152525"/>
            <a:ext cx="2273300" cy="4105275"/>
          </a:xfrm>
          <a:custGeom>
            <a:rect b="b" l="l" r="r" t="t"/>
            <a:pathLst>
              <a:path extrusionOk="0" h="4106191" w="2274148">
                <a:moveTo>
                  <a:pt x="42622" y="152451"/>
                </a:moveTo>
                <a:cubicBezTo>
                  <a:pt x="-34594" y="479603"/>
                  <a:pt x="-50" y="1741475"/>
                  <a:pt x="91390" y="2103171"/>
                </a:cubicBezTo>
                <a:cubicBezTo>
                  <a:pt x="182830" y="2464867"/>
                  <a:pt x="479502" y="2281987"/>
                  <a:pt x="591262" y="2322627"/>
                </a:cubicBezTo>
                <a:cubicBezTo>
                  <a:pt x="703022" y="2363267"/>
                  <a:pt x="680670" y="2298243"/>
                  <a:pt x="761950" y="2347011"/>
                </a:cubicBezTo>
                <a:cubicBezTo>
                  <a:pt x="843230" y="2395779"/>
                  <a:pt x="1028142" y="2342947"/>
                  <a:pt x="1078942" y="2615235"/>
                </a:cubicBezTo>
                <a:cubicBezTo>
                  <a:pt x="1129742" y="2887523"/>
                  <a:pt x="1036270" y="3745027"/>
                  <a:pt x="1066750" y="3980739"/>
                </a:cubicBezTo>
                <a:cubicBezTo>
                  <a:pt x="1097230" y="4216451"/>
                  <a:pt x="1227278" y="4051859"/>
                  <a:pt x="1261822" y="4029507"/>
                </a:cubicBezTo>
                <a:cubicBezTo>
                  <a:pt x="1296366" y="4007155"/>
                  <a:pt x="1257758" y="3950259"/>
                  <a:pt x="1274014" y="3846627"/>
                </a:cubicBezTo>
                <a:cubicBezTo>
                  <a:pt x="1290270" y="3742995"/>
                  <a:pt x="1361390" y="3501187"/>
                  <a:pt x="1359358" y="3407715"/>
                </a:cubicBezTo>
                <a:cubicBezTo>
                  <a:pt x="1357326" y="3314243"/>
                  <a:pt x="1267918" y="3340659"/>
                  <a:pt x="1261822" y="3285795"/>
                </a:cubicBezTo>
                <a:cubicBezTo>
                  <a:pt x="1255726" y="3230931"/>
                  <a:pt x="1308558" y="3125267"/>
                  <a:pt x="1322782" y="3078531"/>
                </a:cubicBezTo>
                <a:cubicBezTo>
                  <a:pt x="1337006" y="3031795"/>
                  <a:pt x="1375614" y="3023667"/>
                  <a:pt x="1347166" y="3005379"/>
                </a:cubicBezTo>
                <a:cubicBezTo>
                  <a:pt x="1318718" y="2987091"/>
                  <a:pt x="1186638" y="3104947"/>
                  <a:pt x="1152094" y="2968803"/>
                </a:cubicBezTo>
                <a:cubicBezTo>
                  <a:pt x="1117550" y="2832659"/>
                  <a:pt x="1129742" y="2347011"/>
                  <a:pt x="1139902" y="2188515"/>
                </a:cubicBezTo>
                <a:cubicBezTo>
                  <a:pt x="1150062" y="2030019"/>
                  <a:pt x="1174446" y="2103171"/>
                  <a:pt x="1213054" y="2017827"/>
                </a:cubicBezTo>
                <a:cubicBezTo>
                  <a:pt x="1251662" y="1932483"/>
                  <a:pt x="1274014" y="1776019"/>
                  <a:pt x="1371550" y="1676451"/>
                </a:cubicBezTo>
                <a:cubicBezTo>
                  <a:pt x="1469086" y="1576883"/>
                  <a:pt x="1668222" y="1501699"/>
                  <a:pt x="1798270" y="1420419"/>
                </a:cubicBezTo>
                <a:cubicBezTo>
                  <a:pt x="1928318" y="1339139"/>
                  <a:pt x="2084782" y="1280211"/>
                  <a:pt x="2151838" y="1188771"/>
                </a:cubicBezTo>
                <a:cubicBezTo>
                  <a:pt x="2218894" y="1097331"/>
                  <a:pt x="2182318" y="955091"/>
                  <a:pt x="2200606" y="871779"/>
                </a:cubicBezTo>
                <a:cubicBezTo>
                  <a:pt x="2218894" y="788467"/>
                  <a:pt x="2306270" y="745795"/>
                  <a:pt x="2261566" y="688899"/>
                </a:cubicBezTo>
                <a:cubicBezTo>
                  <a:pt x="2216862" y="632003"/>
                  <a:pt x="2040078" y="548691"/>
                  <a:pt x="1932382" y="530403"/>
                </a:cubicBezTo>
                <a:cubicBezTo>
                  <a:pt x="1824686" y="512115"/>
                  <a:pt x="1682446" y="587299"/>
                  <a:pt x="1615390" y="579171"/>
                </a:cubicBezTo>
                <a:cubicBezTo>
                  <a:pt x="1548334" y="571043"/>
                  <a:pt x="1576782" y="518211"/>
                  <a:pt x="1530046" y="481635"/>
                </a:cubicBezTo>
                <a:cubicBezTo>
                  <a:pt x="1483310" y="445059"/>
                  <a:pt x="1369518" y="394259"/>
                  <a:pt x="1334974" y="359715"/>
                </a:cubicBezTo>
                <a:cubicBezTo>
                  <a:pt x="1300430" y="325171"/>
                  <a:pt x="1373582" y="292659"/>
                  <a:pt x="1322782" y="274371"/>
                </a:cubicBezTo>
                <a:cubicBezTo>
                  <a:pt x="1271982" y="256083"/>
                  <a:pt x="1095198" y="254051"/>
                  <a:pt x="1030174" y="249987"/>
                </a:cubicBezTo>
                <a:cubicBezTo>
                  <a:pt x="965150" y="245923"/>
                  <a:pt x="1011886" y="268275"/>
                  <a:pt x="932638" y="249987"/>
                </a:cubicBezTo>
                <a:cubicBezTo>
                  <a:pt x="853390" y="231699"/>
                  <a:pt x="700990" y="156515"/>
                  <a:pt x="554686" y="140259"/>
                </a:cubicBezTo>
                <a:cubicBezTo>
                  <a:pt x="408382" y="124003"/>
                  <a:pt x="119838" y="-174701"/>
                  <a:pt x="42622" y="152451"/>
                </a:cubicBezTo>
                <a:close/>
              </a:path>
            </a:pathLst>
          </a:custGeom>
          <a:noFill/>
          <a:ln cap="flat" cmpd="sng" w="38100">
            <a:solidFill>
              <a:srgbClr val="9848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5" name="Google Shape;275;p20"/>
          <p:cNvSpPr txBox="1"/>
          <p:nvPr/>
        </p:nvSpPr>
        <p:spPr>
          <a:xfrm>
            <a:off x="1701800" y="1949450"/>
            <a:ext cx="1727200"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Barrios de clase alta</a:t>
            </a:r>
            <a:endParaRPr/>
          </a:p>
        </p:txBody>
      </p:sp>
      <p:sp>
        <p:nvSpPr>
          <p:cNvPr id="276" name="Google Shape;276;p20"/>
          <p:cNvSpPr txBox="1"/>
          <p:nvPr/>
        </p:nvSpPr>
        <p:spPr>
          <a:xfrm>
            <a:off x="1239837" y="4198937"/>
            <a:ext cx="1247775"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Barrios obreros</a:t>
            </a:r>
            <a:endParaRPr/>
          </a:p>
        </p:txBody>
      </p:sp>
      <p:sp>
        <p:nvSpPr>
          <p:cNvPr id="277" name="Google Shape;277;p20"/>
          <p:cNvSpPr/>
          <p:nvPr/>
        </p:nvSpPr>
        <p:spPr>
          <a:xfrm>
            <a:off x="1398587" y="1276350"/>
            <a:ext cx="2592387" cy="1962150"/>
          </a:xfrm>
          <a:custGeom>
            <a:rect b="b" l="l" r="r" t="t"/>
            <a:pathLst>
              <a:path extrusionOk="0" h="1962581" w="2592102">
                <a:moveTo>
                  <a:pt x="332064" y="100998"/>
                </a:moveTo>
                <a:cubicBezTo>
                  <a:pt x="208112" y="98966"/>
                  <a:pt x="143088" y="318422"/>
                  <a:pt x="88224" y="405798"/>
                </a:cubicBezTo>
                <a:cubicBezTo>
                  <a:pt x="33360" y="493174"/>
                  <a:pt x="11008" y="442374"/>
                  <a:pt x="2880" y="625254"/>
                </a:cubicBezTo>
                <a:cubicBezTo>
                  <a:pt x="-5248" y="808134"/>
                  <a:pt x="2880" y="1295814"/>
                  <a:pt x="39456" y="1503078"/>
                </a:cubicBezTo>
                <a:cubicBezTo>
                  <a:pt x="76032" y="1710342"/>
                  <a:pt x="106512" y="1805846"/>
                  <a:pt x="222336" y="1868838"/>
                </a:cubicBezTo>
                <a:cubicBezTo>
                  <a:pt x="338160" y="1931830"/>
                  <a:pt x="559648" y="1866806"/>
                  <a:pt x="734400" y="1881030"/>
                </a:cubicBezTo>
                <a:cubicBezTo>
                  <a:pt x="909152" y="1895254"/>
                  <a:pt x="1140800" y="1941990"/>
                  <a:pt x="1270848" y="1954182"/>
                </a:cubicBezTo>
                <a:cubicBezTo>
                  <a:pt x="1400896" y="1966374"/>
                  <a:pt x="1427312" y="1964342"/>
                  <a:pt x="1514688" y="1954182"/>
                </a:cubicBezTo>
                <a:cubicBezTo>
                  <a:pt x="1602064" y="1944022"/>
                  <a:pt x="1715856" y="1980598"/>
                  <a:pt x="1795104" y="1893222"/>
                </a:cubicBezTo>
                <a:cubicBezTo>
                  <a:pt x="1874352" y="1805846"/>
                  <a:pt x="1912960" y="1517302"/>
                  <a:pt x="1990176" y="1429926"/>
                </a:cubicBezTo>
                <a:cubicBezTo>
                  <a:pt x="2067392" y="1342550"/>
                  <a:pt x="2175088" y="1423830"/>
                  <a:pt x="2258400" y="1368966"/>
                </a:cubicBezTo>
                <a:cubicBezTo>
                  <a:pt x="2341712" y="1314102"/>
                  <a:pt x="2435184" y="1269398"/>
                  <a:pt x="2490048" y="1100742"/>
                </a:cubicBezTo>
                <a:cubicBezTo>
                  <a:pt x="2544912" y="932086"/>
                  <a:pt x="2609936" y="495206"/>
                  <a:pt x="2587584" y="357030"/>
                </a:cubicBezTo>
                <a:cubicBezTo>
                  <a:pt x="2565232" y="218854"/>
                  <a:pt x="2459568" y="251366"/>
                  <a:pt x="2355936" y="271686"/>
                </a:cubicBezTo>
                <a:cubicBezTo>
                  <a:pt x="2252304" y="292006"/>
                  <a:pt x="2093808" y="523654"/>
                  <a:pt x="1965792" y="478950"/>
                </a:cubicBezTo>
                <a:cubicBezTo>
                  <a:pt x="1837776" y="434246"/>
                  <a:pt x="1750400" y="38006"/>
                  <a:pt x="1587840" y="3462"/>
                </a:cubicBezTo>
                <a:cubicBezTo>
                  <a:pt x="1425280" y="-31082"/>
                  <a:pt x="1116416" y="202598"/>
                  <a:pt x="990432" y="271686"/>
                </a:cubicBezTo>
                <a:cubicBezTo>
                  <a:pt x="864448" y="340774"/>
                  <a:pt x="937600" y="446438"/>
                  <a:pt x="831936" y="417990"/>
                </a:cubicBezTo>
                <a:cubicBezTo>
                  <a:pt x="726272" y="389542"/>
                  <a:pt x="456016" y="103030"/>
                  <a:pt x="332064" y="100998"/>
                </a:cubicBezTo>
                <a:close/>
              </a:path>
            </a:pathLst>
          </a:custGeom>
          <a:noFill/>
          <a:ln cap="flat" cmpd="sng" w="38100">
            <a:solidFill>
              <a:srgbClr val="6325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8" name="Google Shape;278;p20"/>
          <p:cNvSpPr/>
          <p:nvPr/>
        </p:nvSpPr>
        <p:spPr>
          <a:xfrm>
            <a:off x="3206750" y="1235075"/>
            <a:ext cx="4027487" cy="4287837"/>
          </a:xfrm>
          <a:custGeom>
            <a:rect b="b" l="l" r="r" t="t"/>
            <a:pathLst>
              <a:path extrusionOk="0" h="4288842" w="4027634">
                <a:moveTo>
                  <a:pt x="756389" y="314050"/>
                </a:moveTo>
                <a:cubicBezTo>
                  <a:pt x="888469" y="309986"/>
                  <a:pt x="1420853" y="242930"/>
                  <a:pt x="1597637" y="265282"/>
                </a:cubicBezTo>
                <a:cubicBezTo>
                  <a:pt x="1774421" y="287634"/>
                  <a:pt x="1715493" y="409554"/>
                  <a:pt x="1817093" y="448162"/>
                </a:cubicBezTo>
                <a:cubicBezTo>
                  <a:pt x="1918693" y="486770"/>
                  <a:pt x="2105637" y="486770"/>
                  <a:pt x="2207237" y="496930"/>
                </a:cubicBezTo>
                <a:cubicBezTo>
                  <a:pt x="2308837" y="507090"/>
                  <a:pt x="2375893" y="582274"/>
                  <a:pt x="2426693" y="509122"/>
                </a:cubicBezTo>
                <a:cubicBezTo>
                  <a:pt x="2477493" y="435970"/>
                  <a:pt x="2440917" y="123042"/>
                  <a:pt x="2512037" y="58018"/>
                </a:cubicBezTo>
                <a:cubicBezTo>
                  <a:pt x="2583157" y="-7006"/>
                  <a:pt x="2794485" y="-51710"/>
                  <a:pt x="2853413" y="118978"/>
                </a:cubicBezTo>
                <a:cubicBezTo>
                  <a:pt x="2912341" y="289666"/>
                  <a:pt x="2845285" y="777346"/>
                  <a:pt x="2865605" y="1082146"/>
                </a:cubicBezTo>
                <a:cubicBezTo>
                  <a:pt x="2885925" y="1386946"/>
                  <a:pt x="2944853" y="1766930"/>
                  <a:pt x="2975333" y="1947778"/>
                </a:cubicBezTo>
                <a:cubicBezTo>
                  <a:pt x="3005813" y="2128626"/>
                  <a:pt x="3013941" y="2110338"/>
                  <a:pt x="3048485" y="2167234"/>
                </a:cubicBezTo>
                <a:cubicBezTo>
                  <a:pt x="3083029" y="2224130"/>
                  <a:pt x="3097253" y="2272898"/>
                  <a:pt x="3182597" y="2289154"/>
                </a:cubicBezTo>
                <a:cubicBezTo>
                  <a:pt x="3267941" y="2305410"/>
                  <a:pt x="3456917" y="2252578"/>
                  <a:pt x="3560549" y="2264770"/>
                </a:cubicBezTo>
                <a:cubicBezTo>
                  <a:pt x="3664181" y="2276962"/>
                  <a:pt x="3743429" y="2327762"/>
                  <a:pt x="3804389" y="2362306"/>
                </a:cubicBezTo>
                <a:cubicBezTo>
                  <a:pt x="3865349" y="2396850"/>
                  <a:pt x="3903957" y="2327762"/>
                  <a:pt x="3926309" y="2472034"/>
                </a:cubicBezTo>
                <a:cubicBezTo>
                  <a:pt x="3948661" y="2616306"/>
                  <a:pt x="3938501" y="3045058"/>
                  <a:pt x="3938501" y="3227938"/>
                </a:cubicBezTo>
                <a:cubicBezTo>
                  <a:pt x="3938501" y="3410818"/>
                  <a:pt x="3926309" y="3461618"/>
                  <a:pt x="3926309" y="3569314"/>
                </a:cubicBezTo>
                <a:cubicBezTo>
                  <a:pt x="3926309" y="3677010"/>
                  <a:pt x="3932405" y="3794866"/>
                  <a:pt x="3938501" y="3874114"/>
                </a:cubicBezTo>
                <a:cubicBezTo>
                  <a:pt x="3944597" y="3953362"/>
                  <a:pt x="3960853" y="3994002"/>
                  <a:pt x="3962885" y="4044802"/>
                </a:cubicBezTo>
                <a:cubicBezTo>
                  <a:pt x="3964917" y="4095602"/>
                  <a:pt x="4115285" y="4150466"/>
                  <a:pt x="3950693" y="4178914"/>
                </a:cubicBezTo>
                <a:cubicBezTo>
                  <a:pt x="3786101" y="4207362"/>
                  <a:pt x="3306549" y="4197202"/>
                  <a:pt x="2975333" y="4215490"/>
                </a:cubicBezTo>
                <a:cubicBezTo>
                  <a:pt x="2644117" y="4233778"/>
                  <a:pt x="2217397" y="4292706"/>
                  <a:pt x="1963397" y="4288642"/>
                </a:cubicBezTo>
                <a:cubicBezTo>
                  <a:pt x="1709397" y="4284578"/>
                  <a:pt x="1554965" y="4233778"/>
                  <a:pt x="1451333" y="4191106"/>
                </a:cubicBezTo>
                <a:cubicBezTo>
                  <a:pt x="1347701" y="4148434"/>
                  <a:pt x="1370053" y="4122018"/>
                  <a:pt x="1341605" y="4032610"/>
                </a:cubicBezTo>
                <a:cubicBezTo>
                  <a:pt x="1313157" y="3943202"/>
                  <a:pt x="1270485" y="3725778"/>
                  <a:pt x="1280645" y="3654658"/>
                </a:cubicBezTo>
                <a:cubicBezTo>
                  <a:pt x="1290805" y="3583538"/>
                  <a:pt x="1357861" y="3636370"/>
                  <a:pt x="1402565" y="3605890"/>
                </a:cubicBezTo>
                <a:cubicBezTo>
                  <a:pt x="1447269" y="3575410"/>
                  <a:pt x="1530581" y="3504290"/>
                  <a:pt x="1548869" y="3471778"/>
                </a:cubicBezTo>
                <a:cubicBezTo>
                  <a:pt x="1567157" y="3439266"/>
                  <a:pt x="1422885" y="3467714"/>
                  <a:pt x="1512293" y="3410818"/>
                </a:cubicBezTo>
                <a:cubicBezTo>
                  <a:pt x="1601701" y="3353922"/>
                  <a:pt x="1926821" y="3166978"/>
                  <a:pt x="2085317" y="3130402"/>
                </a:cubicBezTo>
                <a:cubicBezTo>
                  <a:pt x="2243813" y="3093826"/>
                  <a:pt x="2520165" y="3238098"/>
                  <a:pt x="2463269" y="3191362"/>
                </a:cubicBezTo>
                <a:cubicBezTo>
                  <a:pt x="2406373" y="3144626"/>
                  <a:pt x="1941045" y="2957682"/>
                  <a:pt x="1743941" y="2849986"/>
                </a:cubicBezTo>
                <a:cubicBezTo>
                  <a:pt x="1546837" y="2742290"/>
                  <a:pt x="1487909" y="2661010"/>
                  <a:pt x="1280645" y="2545186"/>
                </a:cubicBezTo>
                <a:cubicBezTo>
                  <a:pt x="1073381" y="2429362"/>
                  <a:pt x="685269" y="2244450"/>
                  <a:pt x="500357" y="2155042"/>
                </a:cubicBezTo>
                <a:cubicBezTo>
                  <a:pt x="315445" y="2065634"/>
                  <a:pt x="254485" y="2039218"/>
                  <a:pt x="171173" y="2008738"/>
                </a:cubicBezTo>
                <a:cubicBezTo>
                  <a:pt x="87861" y="1978258"/>
                  <a:pt x="-7643" y="2059538"/>
                  <a:pt x="485" y="1972162"/>
                </a:cubicBezTo>
                <a:cubicBezTo>
                  <a:pt x="8613" y="1884786"/>
                  <a:pt x="219941" y="1484482"/>
                  <a:pt x="219941" y="1484482"/>
                </a:cubicBezTo>
                <a:cubicBezTo>
                  <a:pt x="256517" y="1397106"/>
                  <a:pt x="175237" y="1454002"/>
                  <a:pt x="219941" y="1447906"/>
                </a:cubicBezTo>
                <a:cubicBezTo>
                  <a:pt x="264645" y="1441810"/>
                  <a:pt x="421109" y="1468226"/>
                  <a:pt x="488165" y="1447906"/>
                </a:cubicBezTo>
                <a:cubicBezTo>
                  <a:pt x="555221" y="1427586"/>
                  <a:pt x="575541" y="1386946"/>
                  <a:pt x="622277" y="1325986"/>
                </a:cubicBezTo>
                <a:cubicBezTo>
                  <a:pt x="669013" y="1265026"/>
                  <a:pt x="742165" y="1206098"/>
                  <a:pt x="768581" y="1082146"/>
                </a:cubicBezTo>
                <a:cubicBezTo>
                  <a:pt x="794997" y="958194"/>
                  <a:pt x="772645" y="700130"/>
                  <a:pt x="780773" y="582274"/>
                </a:cubicBezTo>
                <a:cubicBezTo>
                  <a:pt x="788901" y="464418"/>
                  <a:pt x="813285" y="423778"/>
                  <a:pt x="817349" y="375010"/>
                </a:cubicBezTo>
                <a:cubicBezTo>
                  <a:pt x="821413" y="326242"/>
                  <a:pt x="805157" y="289666"/>
                  <a:pt x="805157" y="289666"/>
                </a:cubicBezTo>
                <a:cubicBezTo>
                  <a:pt x="794997" y="279506"/>
                  <a:pt x="624309" y="318114"/>
                  <a:pt x="756389" y="314050"/>
                </a:cubicBezTo>
                <a:close/>
              </a:path>
            </a:pathLst>
          </a:custGeom>
          <a:noFill/>
          <a:ln cap="flat" cmpd="sng" w="38100">
            <a:solidFill>
              <a:srgbClr val="558E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9" name="Google Shape;279;p20"/>
          <p:cNvSpPr txBox="1"/>
          <p:nvPr/>
        </p:nvSpPr>
        <p:spPr>
          <a:xfrm>
            <a:off x="6108700" y="1949450"/>
            <a:ext cx="1725612"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Barrios obreros</a:t>
            </a:r>
            <a:endParaRPr/>
          </a:p>
        </p:txBody>
      </p:sp>
      <p:sp>
        <p:nvSpPr>
          <p:cNvPr id="280" name="Google Shape;280;p20"/>
          <p:cNvSpPr txBox="1"/>
          <p:nvPr/>
        </p:nvSpPr>
        <p:spPr>
          <a:xfrm>
            <a:off x="3708400" y="2630487"/>
            <a:ext cx="2528887"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Barrios de clase media-baja</a:t>
            </a:r>
            <a:endParaRPr/>
          </a:p>
        </p:txBody>
      </p:sp>
      <p:sp>
        <p:nvSpPr>
          <p:cNvPr id="281" name="Google Shape;281;p20"/>
          <p:cNvSpPr/>
          <p:nvPr/>
        </p:nvSpPr>
        <p:spPr>
          <a:xfrm>
            <a:off x="1431925" y="3090862"/>
            <a:ext cx="1397000" cy="1243012"/>
          </a:xfrm>
          <a:custGeom>
            <a:rect b="b" l="l" r="r" t="t"/>
            <a:pathLst>
              <a:path extrusionOk="0" h="1241642" w="1395882">
                <a:moveTo>
                  <a:pt x="91338" y="41721"/>
                </a:moveTo>
                <a:cubicBezTo>
                  <a:pt x="79146" y="76265"/>
                  <a:pt x="75082" y="151449"/>
                  <a:pt x="66954" y="212409"/>
                </a:cubicBezTo>
                <a:cubicBezTo>
                  <a:pt x="58826" y="273369"/>
                  <a:pt x="44602" y="328233"/>
                  <a:pt x="42570" y="407481"/>
                </a:cubicBezTo>
                <a:cubicBezTo>
                  <a:pt x="40538" y="486729"/>
                  <a:pt x="60858" y="582233"/>
                  <a:pt x="54762" y="687897"/>
                </a:cubicBezTo>
                <a:cubicBezTo>
                  <a:pt x="48666" y="793561"/>
                  <a:pt x="-20422" y="984569"/>
                  <a:pt x="5994" y="1041465"/>
                </a:cubicBezTo>
                <a:cubicBezTo>
                  <a:pt x="32410" y="1098361"/>
                  <a:pt x="160426" y="1033337"/>
                  <a:pt x="213258" y="1029273"/>
                </a:cubicBezTo>
                <a:cubicBezTo>
                  <a:pt x="266090" y="1025209"/>
                  <a:pt x="278282" y="1010985"/>
                  <a:pt x="322986" y="1017081"/>
                </a:cubicBezTo>
                <a:cubicBezTo>
                  <a:pt x="367690" y="1023177"/>
                  <a:pt x="481482" y="1065849"/>
                  <a:pt x="481482" y="1065849"/>
                </a:cubicBezTo>
                <a:cubicBezTo>
                  <a:pt x="605434" y="1102425"/>
                  <a:pt x="977290" y="1273113"/>
                  <a:pt x="1066698" y="1236537"/>
                </a:cubicBezTo>
                <a:cubicBezTo>
                  <a:pt x="1156106" y="1199961"/>
                  <a:pt x="1024026" y="935801"/>
                  <a:pt x="1017930" y="846393"/>
                </a:cubicBezTo>
                <a:cubicBezTo>
                  <a:pt x="1011834" y="756985"/>
                  <a:pt x="997610" y="763081"/>
                  <a:pt x="1030122" y="700089"/>
                </a:cubicBezTo>
                <a:cubicBezTo>
                  <a:pt x="1062634" y="637097"/>
                  <a:pt x="1152042" y="559881"/>
                  <a:pt x="1213002" y="468441"/>
                </a:cubicBezTo>
                <a:cubicBezTo>
                  <a:pt x="1273962" y="377001"/>
                  <a:pt x="1395882" y="204281"/>
                  <a:pt x="1395882" y="151449"/>
                </a:cubicBezTo>
                <a:cubicBezTo>
                  <a:pt x="1395882" y="98617"/>
                  <a:pt x="1294282" y="153481"/>
                  <a:pt x="1213002" y="151449"/>
                </a:cubicBezTo>
                <a:cubicBezTo>
                  <a:pt x="1131722" y="149417"/>
                  <a:pt x="973226" y="149417"/>
                  <a:pt x="908202" y="139257"/>
                </a:cubicBezTo>
                <a:cubicBezTo>
                  <a:pt x="843178" y="129097"/>
                  <a:pt x="855370" y="98617"/>
                  <a:pt x="822858" y="90489"/>
                </a:cubicBezTo>
                <a:cubicBezTo>
                  <a:pt x="790346" y="82361"/>
                  <a:pt x="751738" y="86425"/>
                  <a:pt x="713130" y="90489"/>
                </a:cubicBezTo>
                <a:cubicBezTo>
                  <a:pt x="674522" y="94553"/>
                  <a:pt x="639978" y="110809"/>
                  <a:pt x="591210" y="114873"/>
                </a:cubicBezTo>
                <a:cubicBezTo>
                  <a:pt x="542442" y="118937"/>
                  <a:pt x="475386" y="112841"/>
                  <a:pt x="420522" y="114873"/>
                </a:cubicBezTo>
                <a:cubicBezTo>
                  <a:pt x="365658" y="116905"/>
                  <a:pt x="308762" y="145353"/>
                  <a:pt x="262026" y="127065"/>
                </a:cubicBezTo>
                <a:cubicBezTo>
                  <a:pt x="215290" y="108777"/>
                  <a:pt x="140106" y="5145"/>
                  <a:pt x="140106" y="5145"/>
                </a:cubicBezTo>
                <a:cubicBezTo>
                  <a:pt x="113690" y="-9079"/>
                  <a:pt x="103530" y="7177"/>
                  <a:pt x="91338" y="41721"/>
                </a:cubicBezTo>
                <a:close/>
              </a:path>
            </a:pathLst>
          </a:custGeom>
          <a:noFill/>
          <a:ln cap="flat" cmpd="sng" w="381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82" name="Google Shape;282;p20"/>
          <p:cNvSpPr txBox="1"/>
          <p:nvPr/>
        </p:nvSpPr>
        <p:spPr>
          <a:xfrm>
            <a:off x="1403350" y="3230562"/>
            <a:ext cx="1393825" cy="738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Bookman Old Style"/>
              <a:buNone/>
            </a:pPr>
            <a:r>
              <a:rPr b="1" i="0" lang="en-US" sz="1400" u="none">
                <a:solidFill>
                  <a:schemeClr val="dk1"/>
                </a:solidFill>
                <a:latin typeface="Bookman Old Style"/>
                <a:ea typeface="Bookman Old Style"/>
                <a:cs typeface="Bookman Old Style"/>
                <a:sym typeface="Bookman Old Style"/>
              </a:rPr>
              <a:t>Barrios de clase </a:t>
            </a:r>
            <a:endParaRPr/>
          </a:p>
          <a:p>
            <a:pPr indent="0" lvl="0" marL="0" marR="0" rtl="0" algn="ctr">
              <a:lnSpc>
                <a:spcPct val="100000"/>
              </a:lnSpc>
              <a:spcBef>
                <a:spcPts val="0"/>
              </a:spcBef>
              <a:spcAft>
                <a:spcPts val="0"/>
              </a:spcAft>
              <a:buClr>
                <a:schemeClr val="dk1"/>
              </a:buClr>
              <a:buSzPts val="1400"/>
              <a:buFont typeface="Bookman Old Style"/>
              <a:buNone/>
            </a:pPr>
            <a:r>
              <a:rPr b="1" i="0" lang="en-US" sz="1400" u="none">
                <a:solidFill>
                  <a:schemeClr val="dk1"/>
                </a:solidFill>
                <a:latin typeface="Bookman Old Style"/>
                <a:ea typeface="Bookman Old Style"/>
                <a:cs typeface="Bookman Old Style"/>
                <a:sym typeface="Bookman Old Style"/>
              </a:rPr>
              <a:t>media-baja</a:t>
            </a:r>
            <a:endParaRPr/>
          </a:p>
        </p:txBody>
      </p:sp>
      <p:pic>
        <p:nvPicPr>
          <p:cNvPr id="283" name="Google Shape;283;p20"/>
          <p:cNvPicPr preferRelativeResize="0"/>
          <p:nvPr/>
        </p:nvPicPr>
        <p:blipFill rotWithShape="1">
          <a:blip r:embed="rId4">
            <a:alphaModFix/>
          </a:blip>
          <a:srcRect b="0" l="0" r="0" t="0"/>
          <a:stretch/>
        </p:blipFill>
        <p:spPr>
          <a:xfrm>
            <a:off x="5651500" y="3967162"/>
            <a:ext cx="3481387" cy="2609850"/>
          </a:xfrm>
          <a:prstGeom prst="rect">
            <a:avLst/>
          </a:prstGeom>
          <a:noFill/>
          <a:ln>
            <a:noFill/>
          </a:ln>
        </p:spPr>
      </p:pic>
      <p:sp>
        <p:nvSpPr>
          <p:cNvPr id="284" name="Google Shape;284;p20"/>
          <p:cNvSpPr txBox="1"/>
          <p:nvPr/>
        </p:nvSpPr>
        <p:spPr>
          <a:xfrm>
            <a:off x="5662612" y="6548437"/>
            <a:ext cx="3475037"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Barrio Gótico</a:t>
            </a:r>
            <a:endParaRPr/>
          </a:p>
        </p:txBody>
      </p:sp>
      <p:pic>
        <p:nvPicPr>
          <p:cNvPr id="285" name="Google Shape;285;p20"/>
          <p:cNvPicPr preferRelativeResize="0"/>
          <p:nvPr/>
        </p:nvPicPr>
        <p:blipFill rotWithShape="1">
          <a:blip r:embed="rId5">
            <a:alphaModFix/>
          </a:blip>
          <a:srcRect b="0" l="0" r="0" t="0"/>
          <a:stretch/>
        </p:blipFill>
        <p:spPr>
          <a:xfrm>
            <a:off x="5646737" y="3938587"/>
            <a:ext cx="3462337" cy="2609850"/>
          </a:xfrm>
          <a:prstGeom prst="rect">
            <a:avLst/>
          </a:prstGeom>
          <a:noFill/>
          <a:ln>
            <a:noFill/>
          </a:ln>
        </p:spPr>
      </p:pic>
      <p:sp>
        <p:nvSpPr>
          <p:cNvPr id="286" name="Google Shape;286;p20"/>
          <p:cNvSpPr txBox="1"/>
          <p:nvPr/>
        </p:nvSpPr>
        <p:spPr>
          <a:xfrm>
            <a:off x="5646737" y="6542087"/>
            <a:ext cx="34798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L’Eixample</a:t>
            </a:r>
            <a:endParaRPr/>
          </a:p>
        </p:txBody>
      </p:sp>
      <p:pic>
        <p:nvPicPr>
          <p:cNvPr id="287" name="Google Shape;287;p20"/>
          <p:cNvPicPr preferRelativeResize="0"/>
          <p:nvPr/>
        </p:nvPicPr>
        <p:blipFill rotWithShape="1">
          <a:blip r:embed="rId6">
            <a:alphaModFix/>
          </a:blip>
          <a:srcRect b="0" l="0" r="0" t="0"/>
          <a:stretch/>
        </p:blipFill>
        <p:spPr>
          <a:xfrm>
            <a:off x="5646737" y="3922712"/>
            <a:ext cx="3529012" cy="2605087"/>
          </a:xfrm>
          <a:prstGeom prst="rect">
            <a:avLst/>
          </a:prstGeom>
          <a:noFill/>
          <a:ln>
            <a:noFill/>
          </a:ln>
        </p:spPr>
      </p:pic>
      <p:sp>
        <p:nvSpPr>
          <p:cNvPr id="288" name="Google Shape;288;p20"/>
          <p:cNvSpPr txBox="1"/>
          <p:nvPr/>
        </p:nvSpPr>
        <p:spPr>
          <a:xfrm>
            <a:off x="5616575" y="6513512"/>
            <a:ext cx="3559175"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La Prosperitat</a:t>
            </a:r>
            <a:endParaRPr/>
          </a:p>
        </p:txBody>
      </p:sp>
      <p:pic>
        <p:nvPicPr>
          <p:cNvPr id="289" name="Google Shape;289;p20"/>
          <p:cNvPicPr preferRelativeResize="0"/>
          <p:nvPr/>
        </p:nvPicPr>
        <p:blipFill rotWithShape="1">
          <a:blip r:embed="rId7">
            <a:alphaModFix/>
          </a:blip>
          <a:srcRect b="0" l="0" r="0" t="0"/>
          <a:stretch/>
        </p:blipFill>
        <p:spPr>
          <a:xfrm>
            <a:off x="5651500" y="3941762"/>
            <a:ext cx="3535362" cy="2611437"/>
          </a:xfrm>
          <a:prstGeom prst="rect">
            <a:avLst/>
          </a:prstGeom>
          <a:noFill/>
          <a:ln>
            <a:noFill/>
          </a:ln>
        </p:spPr>
      </p:pic>
      <p:sp>
        <p:nvSpPr>
          <p:cNvPr id="290" name="Google Shape;290;p20"/>
          <p:cNvSpPr txBox="1"/>
          <p:nvPr/>
        </p:nvSpPr>
        <p:spPr>
          <a:xfrm>
            <a:off x="5646737" y="6527800"/>
            <a:ext cx="3551237"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Barrio de Vallvidrera</a:t>
            </a:r>
            <a:endParaRPr/>
          </a:p>
        </p:txBody>
      </p:sp>
      <p:pic>
        <p:nvPicPr>
          <p:cNvPr id="291" name="Google Shape;291;p20"/>
          <p:cNvPicPr preferRelativeResize="0"/>
          <p:nvPr/>
        </p:nvPicPr>
        <p:blipFill rotWithShape="1">
          <a:blip r:embed="rId8">
            <a:alphaModFix/>
          </a:blip>
          <a:srcRect b="0" l="0" r="0" t="0"/>
          <a:stretch/>
        </p:blipFill>
        <p:spPr>
          <a:xfrm>
            <a:off x="5637212" y="3938587"/>
            <a:ext cx="3560762" cy="2595562"/>
          </a:xfrm>
          <a:prstGeom prst="rect">
            <a:avLst/>
          </a:prstGeom>
          <a:noFill/>
          <a:ln>
            <a:noFill/>
          </a:ln>
        </p:spPr>
      </p:pic>
      <p:sp>
        <p:nvSpPr>
          <p:cNvPr id="292" name="Google Shape;292;p20"/>
          <p:cNvSpPr txBox="1"/>
          <p:nvPr/>
        </p:nvSpPr>
        <p:spPr>
          <a:xfrm>
            <a:off x="5580062" y="6545262"/>
            <a:ext cx="3617912" cy="3778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Bookman Old Style"/>
              <a:buNone/>
            </a:pPr>
            <a:r>
              <a:rPr b="1" i="0" lang="en-US" sz="1800" u="none">
                <a:solidFill>
                  <a:schemeClr val="dk1"/>
                </a:solidFill>
                <a:latin typeface="Bookman Old Style"/>
                <a:ea typeface="Bookman Old Style"/>
                <a:cs typeface="Bookman Old Style"/>
                <a:sym typeface="Bookman Old Style"/>
              </a:rPr>
              <a:t>Poble Sec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2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2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2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cxnSp>
        <p:nvCxnSpPr>
          <p:cNvPr id="297" name="Google Shape;297;p21"/>
          <p:cNvCxnSpPr/>
          <p:nvPr/>
        </p:nvCxnSpPr>
        <p:spPr>
          <a:xfrm>
            <a:off x="250825" y="692150"/>
            <a:ext cx="8642350" cy="0"/>
          </a:xfrm>
          <a:prstGeom prst="straightConnector1">
            <a:avLst/>
          </a:prstGeom>
          <a:noFill/>
          <a:ln cap="flat" cmpd="sng" w="38100">
            <a:solidFill>
              <a:srgbClr val="10253F"/>
            </a:solidFill>
            <a:prstDash val="solid"/>
            <a:miter lim="800000"/>
            <a:headEnd len="med" w="med" type="none"/>
            <a:tailEnd len="med" w="med" type="none"/>
          </a:ln>
        </p:spPr>
      </p:cxnSp>
      <p:sp>
        <p:nvSpPr>
          <p:cNvPr id="298" name="Google Shape;298;p21"/>
          <p:cNvSpPr txBox="1"/>
          <p:nvPr/>
        </p:nvSpPr>
        <p:spPr>
          <a:xfrm>
            <a:off x="323850" y="188912"/>
            <a:ext cx="8424862" cy="52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53F"/>
              </a:buClr>
              <a:buSzPts val="2800"/>
              <a:buFont typeface="Calibri"/>
              <a:buNone/>
            </a:pPr>
            <a:r>
              <a:rPr b="1" i="0" lang="en-US" sz="2800" u="none">
                <a:solidFill>
                  <a:srgbClr val="10253F"/>
                </a:solidFill>
                <a:latin typeface="Calibri"/>
                <a:ea typeface="Calibri"/>
                <a:cs typeface="Calibri"/>
                <a:sym typeface="Calibri"/>
              </a:rPr>
              <a:t>6. LA URBANIZACIÓN EN EL MUNDO</a:t>
            </a:r>
            <a:endParaRPr/>
          </a:p>
        </p:txBody>
      </p:sp>
      <p:sp>
        <p:nvSpPr>
          <p:cNvPr descr="data:image/jpeg;base64,/9j/4AAQSkZJRgABAQAAAQABAAD/2wCEAAkGBxQTEhUUExQWFhUXGBwbGBcYGRgXHBocHRwaHRweGB8YHCgiHBwlHBwbITEhJSksLi4uHSAzODMsNygtLisBCgoKDg0OGxAQGywkHyQ0LC8tLCwsLCwsLCwsLCwsLCwsLCwsLCwsLCwsLCwsLCwsLCwsLCwsLCwsLCwsLCwsLP/AABEIAO4A1AMBIgACEQEDEQH/xAAbAAACAgMBAAAAAAAAAAAAAAAFBgMEAAIHAf/EAEEQAAEDAgQDBgMFBgQHAQEAAAECAxEAIQQSMUEFBlETImFxgZEyobEjQsHR8BRSYnLh8QczgrIVJENTkqLCJRb/xAAZAQADAQEBAAAAAAAAAAAAAAABAgMEAAX/xAApEQACAgICAQMDBAMAAAAAAAAAAQIRAyESMUEEIlFhcZETFDKBIyRC/9oADAMBAAIRAxEAPwA884Jub9KpO4lOn51OEaxc+NVnETNvH4VeVvatMpUZ9s3/AGm1jI9fyrd1wZZBJI86pob2KT6Jg/M1G+QkQm/WQREUvING68eYtUbWOWNTHl0qu0lRgwNPAe0mti2ZvaPEf1pqTDwQTOOsIkX+VbtvkjWhCkHpalfj3MqmszTSoXusAd3wH8Ub7edSnro7hsauNcyt4aUqWCvdCe8vwMSABvel5XNmIdP2aEpT1VJ94ilLAMla8xlRmTN5PXzmnThuFGXT9eFQy52lRuwenjPbN2ONY0WllQjQpUPob0UwPOS0wHWAYmShRB8ISoEf+1VBhDWKwBUPAGs/7mZql6OA08K5gw75AQ4Asiza+6vyGoUf5SaL4dVoNtdK5TjMElRKVi891XXp60w8o8QxJWppZ7UCwzKhaLCIKviB6Eza3StWPNyezBlwOA6KWB6Vsl0e9DnnlZ8im1IMSCQkz/LBM/1FWUBRAsfpWhEKLqdZ1rwLmokNnrWxnp/euOowLrO1vqK9Wgm4Ee342qwlq2ldYKZHntWovU8eBtQ/jSVlA7NClEGSAYtBkX1nS1LJ0tDJbJ0qkAi4O/Wp2V9RQjhGE+07TKoygAKnu63hM66baDxosts/0iljPlFN6DJU6RBiuLtIgZwozeCDlEgFSr2AJAqbD4xt1OdtQWn95JBEjUW3pTxYeQ+r7NWVbmVJkmSRaQkHKmxJMi4HnTJwnBFpoJVHdmIUVSCZuVAGb3qeOUnJqS14GlFJJotnDg3NZVxtqRWVXkxOInvuFKTWiVzYD1/XjUrrcmo2m7aHz/RqrokaNNpiDrvbWtzg0aGvUpE6Gesx9TXk3ga9b0LHujwlGbUDyIqMKSDHdM2uf6Vqh4g3AjqasFqdEif4vnQ38nXJ9A/jXEOxaWuAClBIvcmLAfSuOJXmJKjc3J8a6hz2YwThgSSkSP5hNctZ1uJqU+ykE62GeCuCfMeWlO/CDa3nXN2V5SI/XtThw/iSUJzqMQLnw8IrHmib/T5F0xnxOIDaZIJJUEgAXUo6ARvVnh+BxTmYZGQpIm7pAH80Nm46T7VS4clTi0PKB+zB7Jq05ld3Osg/umB0uaN4ZtjCNFTmIC1wM8qB725SggwegA2FLCCq5DZMrvR5wjllpKVB4LfUoXVJCSf4RmkDoq1UMHhFtYh4sNJc7qEuJmTIJA70jvQJJEz0vRwqW+BlC0IIBzEgG+skSSqOhAHU0Q4Tgm2UhKLCZJIJKiTqom5PiadyXj8Eab7F/H41txbQWQlUgBC2nyUlUfeVAyzEztpRbheMSMQtgJKRfLclOdBhwIn7uhjzoli2UOpKVJlOl9D5dfOkjCYhTONaw6pUpLoIOpyKSrQ9AmxJ1injNiShR0HLWFua2sK8mrJsizQNfKtgitS5WBVG2AkIArUivM4rXtPOjs42y14UVH2lSJVQaZ1mvZmaoYri6EOBshUgnMcqgBYERI70ztsD0olmqjjuFoW4HFKWFQEkBRAgXsBoTpO0mI1pMkZNe0MavYSZesDpPhWVq2kAAXMCNZ+Z1rKoIKOIWZuK87Tb8a8xLSj0IHQ3ql2Kp7oq/JE9BBD5nU1Ky+k6mapIbXuB9K9bwysw096DkvA1phR1iRaD4XqkWchvPpI+Z1qVeZIkiDOoBNYMaFayfKBU1p6YV9ATzgz22BeAklIzxaTkuflPtXGWz613dSmrhQMGQR562rhuPwxbcW2RBQopjyJpZ7KJmpmfGiXDGi+sNAKI1OXWB06fOg+Y6068kLWjs0sCXXiRpAE5xK1QYSAkm1zPvOXQyYynHLY7BtSQhLoCkNoCEkJIGUKUoxOhUrTXWZqtyvikuYlztGznKVIbZy5g3BuIixm5VuSfKqHPTC0t4FwOBRCAgAJhSbJUidZOSNdwfIVcZjSl5vFodOZcJIgFSFBJKiQbeIMfSkktUOnuzpnDG1qPZOqQp1AClkjuJSbDKJE6HWja8MlASTkiRfswYJgA2NqRcRxnI12jZ7ABIS5iHAFLXBMJaCtUyTKyAkbTqBmA/wAQsUg/atF5GWboLS8s2UCO6RcDQaipxi1uh5TOlYpshxOW8g51qvA2CQLAkmfIeNLXFkMKxjDhcClgqaKQpMg6pzAXsZG2o6V5i+YlK4e5jWUm6IWFKy5SmUkpEXifWx80dhYjAArKjnSXEpZAGo7ueJWsXzQeu9PFPlYkpaO1ZbCsS1UWAUCkQLAQJn8b1birt0RREGd68U14VYr2DXWGip2ZnSo1t+FXlA1pFGxaKiEeFSJSKmImtIo2dRiE1EsGbC21TTGsXrFLjSK6zjGtNa9qoX/P2rKW2AX3FGSfpVN/FkGw86uYhQI9etVSyDoEz+vGrSj5ItHhxBiY9iDVhl0HpP0+VVxh1RFbN4PuwR6/o0qDYQQ4Dvp1rVQ1g+1VWmsuwqRTW9vb+tB2FOyM4czqo1y7/EHg/ZYjtUg5HNfBQsfcCfeutJgXgUG5iwKH21NkAZhZWsHYgda5QbCrTs43gkS4kRmk6aSdp8OvhNM3DQlCsysq0koC1IlK2USboVICRbWxjeZoZw3DBrEFKyghHaJUTcAQpMgD7xOnnV1vCF6EtkFaiHAhR+NIJCJg6kddz4iYu7o0LoL8TYw72CWA44vEMrK8skjsRkTIgkEBMKzam+1VeW1Zs6VJWoZR3khKoIIymFbWM3qRvGt4d51Zayqyf5YuEuOIIUjeUJBN9PYVDyFxJDD/ANpPZkZT3jA87/OhLoMaumTtYXEqxDDmKSSJT2YeKci8pEqAzALCZzZAZMDamdvlzEnElWJUl9tZOVxZKSUZCCMiQSAESdoITczTZieDYfENpznMlKgtCgqMqhukiwnS21EU4VLbSy6sqSAokkCzYEkQNoF9zQU9BcNnPuRkNh/FNJQo4N4hKCvqM3XqNCOg3qZOCUhGJwzgSpeGyqYWT/0fiSMtwPhIkX10NXv+OpW208ltDWGJhrvXnNCSoAQlJIO5ItOsC3zngVqQjFMkBaU5HEmIUhRAF+qVGQNwampO3RSo0vgZuHYxLiELTopIUPUVbCqE8u4cIZQhPwhKY32ooRtWmjKmShVezURP6NalflXJBslWqtV339qqrfM1Ua4nmecbCbtZc17kKAIKUxdN4mdQbUXFIFhKL+mtSEVATeaxx+Lx+NdR1m76AYvvWLtUOJdNiAD7/lWB8etdQDVRFZWFQPSsphbF7ECdJqs5hVCd/ep3cODqd60Sm/xVWifRG2V6aR6V6FkKiDfXSpE5p+6fWtshGvyv864YieazfdKelxWhbIB2GsVZ7NU2uNpmoznJuJHgFfnSt/UKspNuQNEnyBNLHNnMrbQCGVDtgvvQJCUgXEkFOYmNj6VU515ncBUwytSADlWqACTuEmJSBv1PlSG6mKR5H0Ol8l8EqS4sgmVwogj72g8rKHhWP4xSQlN0qBsZ6ExteIFe8PaEKUvNlBvljwgwdYBJ848TUGLxCVkqghWcmLZQkgfPNNTHGzlrmJTYW+8hLxKkpXn1UhIOXLAsQc2s5rjYVNxnhK8TiXDhENpyBIOTK2lRUJgpJhChobmctLHDeIQnIoAwFFu2iyUmfEkDKDtAimdnjIxDKWmWQ32MON5V5FyS5nS44VQZVCkg3URob0KOs25QW61im0YkupgiGiTlk2BiYy+MRTnzpx5b6FYPCJLrqwEu5bBtCjHeUbJJNvnSXx1DrSEvuqbQso7RppEjuuTokmUlKyZtEHW1WuE8YThcIVQc61pK1STnhsFdyqylE5QoiZK7kAipyju0UUvbQH4/wjENoSktFpgqVkTnLozCQopJuCSCYET0pw5f4AtaGlnEqdyJBDai7AIKTJzK1gCCAI1vFJbfGUvvB3ELUEpIhCVbibWEzO4TqTprRzl7jqWXSnDsOhjEDKpSlFWVd8q0KVAgBRKgZ6yd3p0Jy8nSOXnlJUttYghUpAmMqulhbNmo4tVJPCOKBQYdzd0kIN5T3hIIMzBUYE04FZ96eLsSWmeKV5RUb02IIjzrx5R8b9P7io0pI3InwH4zRFNvvxtvS7gHP/08WoAwlhKZjcCY/wDamXJuOmtJXLOOC8TxFZKQMxAm3wFSTPUWFCb0NAdWSconWL+1bZzVMvhKSpRCUi5JsB11rw8SbICgtJB+8CIqjpCIsBwm0VookKgXJrTPoUyrxBH5ioHzNylSf/H6gzXWdYQyTWVVaxMCLq8dfxryjQloFvnpHsSfrUTiM33gPMT/AGqbEMBWv9aHcf4Gp5hYbUoOJ77cbqTcCSYuRHtTN0GKTCHYA/mLfSo38OsRlM+sGgfBOIpcYbcClNqVZSRJAUk94FJBCZmbQSDrVLjvOymFltLAK0gZitRCZ/gA7yh4yKzQ9TGba6aLzwtKxpaKh8U+4+dKPN/O5bUcPhY7SwU5ZQB/dSIurS5sKVuO8x4jGGHFQ3/20CE6fe+8q/UxQBacrgA2I8Oh/Gncm0KkWcUUlaNdJUdyb/M/jVdzQbCT+H5VYxI+1gTZMdfM221r0JSUgxuPXvRPtapWEuYfBtq7RAB7UDMkTZaLSnYzv/aKFuYfs17xsTE6xfoRoR1qzxBRQ6laVELEKChqkg2IpowTbfEAVtpQMSB9rhpyB4DVxk/dX1HobRTRdoNAFnDAs9okErQqSI1ERbw3q9wfFMtsqMBxZykkuKaIIiE9waZkkyeutWOFJ/Z1FKrtKVEkQtCrdx4fdUPY6idq/MPCilztgBk7ua1jcjQ2j4fc0t06KtWrQ0udjjwlbo/ZnO8GwRlDqspyBGckBQn4ZvMjWa05Iwbc5sS1maaBU2nJnBUVEXUe6YBJgG82mKDYLiaHC8lWYsrSVKKo7qwJSoZibgwB5x0o/wAocwEIyODMCQ4EKJADOVRAgSJJCQlJJzRJiK7kJXlD2nD4Z5KCpltQV3gcgAJEQfnY1Fxl9KlsMdk2UqSoys2QlCbq1vAItvNLGJ482ssNoX3mi64BmAz5QEoQdzcAyP3elAsa5jnFOuuKIixTBIyOC4AAJAiYmZyxaK7fQQ+0MzjTAtkIC1qTlScxzwhKidCCEmJvF709ia5Bw7imJdxLLabKATOfKzJBUQtAIF1NxZI8a6uwvW+nXWqwvZKct0TrUAQOtbTI28qqYkm01H+1AEZiBTCWXS5EX6Uk/wCGYGbGpV8QxC5EbFSvqALU0l4G4INtqVeTSE8TxjYACYCvEk5ZJkyb6fhNJkVRspjl7qCb7ri3E9mEqShIIUowntFEABQBkRmSJgwVH0gbx6sSkqaBbxTBhTYKTmA1QeqSdPEC9W+FLYPbPlYDLS1QcygISrMVLFgRnnKOgB1NKvLnF8q8diVEttqWSgZSSVd5QEC/w7WAk1GTctlVUVQ4cO4g2tKHWYDbk5hGXIsa5htoQZ3A61Ua4p2w7RtslqYDpAgiYzWM5Z3I0E6Un8ODqOF4tx0pCXCpSUGbqVBOUiPvHUbirfAsdjMKkBQ7VhKMy0SnMhJBIIk3G8Xt0p+UloRwT2x4S2dzesqPAuICBlDkHvAJbccCc18oKUmBfTaayrKcSTxP4KKwrZcex38aD8Z5oGD+JZW5qGwQCf5iB3R+gDVbmzjP7M0IILqpCARYdVEdB8yR4xy4rKlklRUtRkk3vuSd66cgRTG7lDjQOLcCwEJxBzgJnKlesCeo/CjPPPCMyQ8mTlGVQi8HQyBsZF9iKQkgEhIUQoGQq/xDTyv+ddN4VjU4nDDMoDOkoUkme/oqJv4i+hFeZ6lPHkWRf2bsTU4uDOfYHBQgurtrA8p1nqJoMx3nU2klYt1v4058zNhpspSABCR+8FRcnXwn1pY4dhiXmjJGZWvkCfwrTCVpyM7VOiw60VvOLJ0SJJgAEi8GdBFVm0WTEfGBprKrX9PrRNpALjxkRp8th+devYfK0xMyt1s/+2nkJ96HI6gbzBZQEXv9dvCh2GcUlaVIJSpJkEWII3FG+aE95BNicx+n5GoeDcOzJK8w31E08ZJQTCo26DuG48xixkxpLL2n7ShM5wI/zUgeHSN7Vce4Q9hkTKX8OdFIMo30IkptETa2tK+C4et3QCVZYtHxqOmwsNPCKaeEcLdwrDrzTqkqSyFgJ+EqknvJNlSkDUTelc4x7GjGT6Fh5swpKAAhRlM9DlkDWRKQRVrBNrSlIVAcOUoOb4mw3CQMpsRlKeoz014N5LiXHcVhggJMKeYkBUCZW1uPfyqnjmsEhxjK81ldXdwIkNgzBKUKCNYF02uSKfkmCmhRbUlLuZRkptII1BjNJ2iOmpNFE8VfZJzOEKU3GUFWbulRGZSe8klSlGJAjoIprxpw2HUGMIwHXfjW+tKVQhBlXZEpyhQuQEWEHepV8CZVF5kDI8PiVP8A3D946XNzPvKWaMWPHC5eRSwy0lALqc6AlCc+pBSnc7Kvptbzpv4Rx11hIJWcSx+/8TiBbWJ7QR/q86HK4E6yoqbCTsUn4FiRqNleNo6mhwbWwoLaSpokkqZc+A+CVDuz0NtNKCypu4MWeFr+R09vEBxKVoXmSdCkggiPHetkidbe00i8M4hcu4cSoH7VgmM1tU/uq8dDvTZg+JodSHGwVTYiIUCNQoHQitmHKpmacXEINjWReeopG4pjBgeJl4iW3mVAgXObLH+4J96bhiTfunzj+t6U/wDEhv7JlwgSlRE30Un53A9apkVxZ0HUhm5Z4Sf+FpbCRmWkGDABPdPe8DF9bE0Q4hy008YJypUoLW3FiQCDGUgpJBg6jW03qDkTigcwyAQRAgAwNOkW1pnFY062a6FlnltDfdjM2JyWOYSSYMjQSfP60mGMOntGG0wlQKikzooZSINxcfOnNQvQDj/dcbUN1ZT4yDHqCB7mnxupWxMkbi0AmeGPoBDeIITM3bk6AXIWJ0G1ZRUFVeVr/TiY+cvk4hxfiK8Q6p1e9gDokbAeA1quw1mlWySBIFhM9PesKSTl18amQpIQUzF5PtaPnWRsv0T4NskqJGpkn108KM8sYkt4kNLJSh6Cm9gsaTB0Ol/4elU+GYXuq0FgImx08dRU2JwgWohHxISCgiZlN7eIVNQyVJOLK43xdhrnjhB7FK0iyT3jOypgxHVUW2pXw7gOJZSAAEz/ALD/AHrofCeLN4hgZx8QKViLSAQoeG5HpSE3w3ssZkUcwSknNOqSO6seaSD71H083xcZdornir5LyeYTEQXoH3SfP+lS48Zn8MyLwpv6p6+AJ9a9w7ebtNphMknfpA0q3h2c2OSrZKwLDfKs/wDz8qq9WyKB3O9nUj+b6+dbYVMYZUGCUwP9SgB9a95wlb6QBuf9wH5VfThynsUqTqsadEAqn3FddQiisFtjFwLhaGwhU/CXF9bJSG0C23xHzNHOK4FKcM6BAUtCRJ0mwFR4ViEgAWLLQ91KkfjRPip+zP60rPKTuzQkqoE8JZAwq98wX7RH0pb5k4ag4JBSkCFESABYZpE+QpywLP8Ay0fwGdtr1UwrAXhClQEAkm+03+RNFOnZzimingWrYVX8MGdbpHW+oir/AA9rs1LZ+6Dmb0+E7ehtVXhqfsUgatqI6zlJHzFEn0TkcEynbqkwCD9ahLtorEnSitHUgjKQCkiCCJB8D4VbKQdKiyGp8fgOhI49wVbLhxDNoF0gmD4fLWswHEcyv2hizg7rrZsFp3m3xjYinVxsEQRY7Ui43hSm1Et2WjQaBYknKfTQ7VqxZW39UZ8uG1oeuF49t5sONkkH3BGoI2I6VFxjh6MQ0ppQVCt+m4PpSlwziASU4hucix9ukRYgfEfFJsY2mm4PSJiUn5zXrYsn6kdnmTi4M55wTHvYR1TBJCkKIUNbCIIvvrbrXVOGc0sOJT3xnOqR5Azfa48b1zrnHBIADw7qkWUo/eSbRpqCZ8poLwDHPh5JYZLihoAlSrxGYyQB3jMkxc2NqlLHxZaGW0d3Q8FLUkT3QmfWYHnFI3M/HkuYhphBSMjgKySBGUgwTpJIgDW9W3m+yaz4xxAWZJzKC1lREAgHK0lQTaciq1weLQ62GmsLiHWyAFKWtxppUi+UJt7JAvbeki97HbtErWIBFzf/AFflXlLWOZxWHWW0oSlOqUkOuZQdAFNoIIHU3rK3KcTG4SOdpbvJFiLE7dKhSmVgH8uu/wCt6tKRc3kbH9eVRKJzjKLXBOuul408hWFGgY+AYhKyUKMbgXO2npVvgOFClFRTEydb6x6SZoIlohtbgJJRABvqoiLTNpkUx8oFJgwM2UZrzJ1n51nyaTZSOyngsrPEFtTDbioT0DmWRPmDAuLkdKYOK8IhSXAlJKWy3OZUlMggQQZvNyZ71K/Ekhxp96TmLxUiNEgGxnrA+lOPBeKoxWGSVEZldxQsO/FwB46is+VyjU19maMdSTixbw2FCUjpm33Otp/lNQcsNqXiQtQsVLI6WTE+mainGXEpQopIyhJJywYVoL6bKgeNQ8rIAAJEFDBMz/3FlQtoO6kR5mq8nwbI1ugVxFsOY9KRNh0m5M+0EVd461keEaobJ2NzHXzrXlGHMW8s3sQPLNA+SameUVvPEgT8Nu8PvaDXQ0ze6+EXxr2/cfQmzQGgy6eCTatOYD9nH60qdKfg18f/ABNUuZEjs0k63qBUv4MSyLfd/Ch3ADKXEHQjT+YX/tRHh5HZpG2UfSqPCE5XljYjTpBvXJ+EdRV4G5mLgIvN40kSk+uZJmibZExHpQVtwoxikyPisP4XE55t/Glfzow6IM0mRb0NAkwoyynp8Plt7V6+5lE9NT4VsDNRPXB8qm2MkShVv1ehHHsMVJkT0MdL/hNZwbEklbS4lB7p6oOnmQbe1EsSiUkeG1c/awiGVpaWVnIEKMOIBmxAGf0MyOhozwRzsiphRkAAtamUHx/hNvKKq4vDRYgE6Hug2OvTahbZOXIZLmHUCJsVNG3jMA+4Gk29HBOmpfkweqxfBLzpiVfZtkqKRmcJJsCBlSNNyeh0EUFa5ldSns0lSE3koWkLUogSolSSmZ+98W0xRLnLDpShp5JKlDugSQIMnMB16+dLbWOaJQFJOVIiLd625J0JFbciqRjx9D/y1x/hzIKyxlcghbij2i1TcyTrJroXDuM9uElppwpP3lpLYjr3rn0G1c45b5mwDawS0lsi05UW3za6eOtxTsxz1glCzwmPhAJPlYePyNZ5F4vQ1I0rKCtceSoShp5SToQmP9xBrK6w6OA4ZvumQTBtHh/eokJOeQcsAEDc22PmauYJALpGo8/M15hm++pKtLQYnTr4TXJiUXcWjK0MqoC1ozEmbi83M+JHga14bjCyFrFoSq5Nj3TBsD97QVafUgrQ3EgXGo2i4HyNU+PN9m0hAmXFRYC8TIHuPOp6en5De7N8RiwnCNwZm9hYG1j1M2q5wPCditCVKPZYgEBUDuvJ0N9zsRE2peDgLjaFHugptNpNxBFgJjxHpTfzGsdinDps4AlQIgQRpHjNJNf8/I8HuwjzNwZRaCURBUnMSdBMSBpIFp1vQxWIDeEfdAjtSSlPRKe4gDw7o/8AKmfgeOTi8KlSgJUMqx/FoqfA6+RpZ5vdOdhjKMylpzC4lKbyBoQRHqCNqzYXJv8ATfg0ZYr+a8k3IrASlwxJGWfRJJ2rTDXcWYnvDz+AVa5Rd+wxCssDMqAPBOl6gwKoc2gxAJ3KB+vSqy7kUitIemvu21/I1R5hJyAdJ/CrmEMoT4Ae8f3qtxxMo+VRQ9bL3Dh3Bp+hQ493EzEJKvfMPzJq3wdctJ6QPSqHF1Q4D5K88pFdeqOI+YMPDyFJAlTaovErbIWkeZGcUTQsLSCPvAHymqXMq/sA8kCWlJdBPSe8PVBI9a34c4LpToAFJ/kUJH40ZbiLHssNqgRXpHhUa7Gpkq9qjV/YqK2MxfZYxuYhSsk+CiBttmj5UwoxAzqRuI+dKvOCoOZMSCDoDBBm++o18utGsK5nxriRslMg7SmfSquCcUxOXuaNMcwSox7edLWPX2S0uQRl7qxGqDa5iPig+/WmFvFvPLUcIEZAcpddBIMa5EgiRNpJvtWYrgmKXdxWGWIhQLa02OskLuBY7b1XF7dSJZZKS0IXGsWciWZu2SUkXCkQCmL+EegoRw3C9q6hEAyb7XINql420pp1bZgFBKJBzDLMiDuIPzFaYJDxUCykqKTYt3V1JiZ0GsV6Fto8+qejpXBv8PGCkKXnMHY2PSZ2im3hXJ+FaUFpahQ+HvExaN/xpA4bzpj2xlXh3VKt8LR8ZmBeZHTSmBrnPELJjCYhOkS2r2MDpepuM7K2jojaABFZQLA8SfUgEsLB3Byj5E1lCztHGcCgntBAkKmb6wLfOarINydVFUDzkR+OtEOGZklQFjJMG3Tc1BgG5TJ0Enx18/H50l1YhuwzmxIGiUpSDB1N1H/dU3GWQp4IUYS23m8lKufh8MtXeGJTndWf38u9wBCj7p2oRjUqUViAXHnBl3IBPdF+gHTalTuX2GrRQ4WxPaOr+BPXck5RG07nyolwpKsa8UqkiZcUDogWSkRueoOyqtcfYAS1g8OMy0wSNSpR6+2Y7AVa4PhlYcKbT8ZhTiuqSBmPkJgUXK1y/AEtlnAYo4fFExlYxCylOUSA4mwgaXgiPKr/ABPCdoptbhBUwm6gO8UqQQSbz8RB0EQdaWec+JBSm2Wj3U96QSSIkDTY6zTryxxFOMwyVOAKMZHEqAIka28Rf1rNkTx1lo1Y5ck4FLlZgDCHKbKS4r3mPPSqGAGVybWKL6G6evnTHgcIGkuNDQZotHdVJEeUx6UEZw/dcj91KiNtSmZ/00b7LpaSGvhp7sdNa84sfszUPB1ygdasY1MpP1qP0G82R8EX9kPp+dQ8ZE7aA3j5VFy++D2iN0kW8/7UQ4i1mR5H86avAPJphR2jCQbgpg/MUD4R9kQ2bllXZ7/5S7tnxjT0NGeEudwp6HTz/rNC+LtBvEoXYJeT2SyB974myTpYyPWmW7QstbDDyQRBocziyFKQpUqT9L3qywvMkHf6RQvmLCkAPpsUwFWmRtbX2qaVvZS6Fvmx3MgmdQZjW4nX8DVjhWJLrTi0SlWJdyJkwrLYKOZPRAN+poNxh4lsmM2XzVMg6G0jw19qYeWEpZazKErQEoQkd4jMASdBEqUb9ACdK11xhZmlO5jphwltATIASn2AHjWuP4whhtTqgShIuQLX01tckD1pS4/zZ+zQClLjkE6wlOkCPCTfX6Um8Z5mxGJGV9cNKVIQkAaERm6gfXypMWCTfJiTypaQL4koLcWs2zqJgRAk2AjaKjawSpkSMpuRYpi/vVnsyhUhOZOb0I2+gvpXQeScTgXAUqCW1LnMldpkyIJESLDUbVvejKQcp8xIZTDuJxkC8KSh1uLzcAqGvXpXQW+bcIY/5hF/MSfUWPhVjDcEYRGVsCBaNOs23q0nhzQ/6aNZ+EazP1qbaboolRJh8ahaQpKpB3FZUyEQIAsNKyuoJwZDl1qIJFyBvbx2qHB4yETFgJI3JFwPWPmK8zkNhYjS48DIt71WbWVAK1FyUiLBJna/jbaaSrEQYJLOHQTHQydSZKla6DStuGSojEFBWo9zCtWlaj8S/ICL9J60aTwBvEIbcC1ZCAoJsUkG8KgA629IrflrGNhxSSkF0AjNYQlK1IKW0/dSmEEiZOcG8VnWSLTr+yrxyXYT5b4B+zhTjhC8Q58a9YvOVE7X138oFC+dMWlltzTM4mJJuAYsOggbUyjHJ1JEaXt9a5Tz/wAW7Z3KNE6mZve3tXYv8k9gmqQAw5K1lR1JJpn/AMPOMdhisiyMj3dubBc909L6eopbwSSBP6/t/SpGMKpSwE2OogwQdR66VsyRU4uL6BBtU0dvxYuD6HTf06/U0B4d8QQYhSXEEHWUqn/6rOBcbW+yCcoUE5HM2zgMaSJBF4/tVPtVMvpSvQOgyL91xJG3iAD4ivOxJq4vs2Sd7QY4RiNBPgR06fSjYTIjrY0tI+zeUkE/vD1k3/V6Y8KvMkGg9PQ/gW+Bry4pUz30xPl18daa1pCkkdRShxkFl5CwJhd9rHa3QE04skEA0730IAuGkodykgkyCepGlWOO4PtmVp31SdwoXSR4gwaD8xZkKUoEgghQjbqfrR/BYkONpUNFAH5UOqaGe9Arl/G9qgKNlKnMNkrScqx73iihaBBBGog0rFSsNi1psEOEutx++BC0n+ZN/MU3IcBgi8iRQml34Oj0cy45w1TRWiDH3SYuLa6An52qHhWOSlBIzLJBzJElU7ek/TamPnIFwqAsUolJ6nce3UVzh10pJER4aibX9624fctmXOuL0Sf5jpUsld5MzM9P10rbiS8zaTexOwGsW+RrXBoORR0IBvpqD+rVbwiQtkC+YylPQa69dNvCrGY0wAPxNpK0pgluSemkAExMwBsdafOXeG4LGNJQlXYvCxbMEncmDYiDH4WrnnCwpSpQTKU5heNItvfwpt4L2L+UYlJYWYyYgFYUDAIzzGYXI6Xos5HQsLy4838GKWkDY3HhOadqJ4c4tMBXZuC3ekoI6zAM+1KzH/EcLAU4h5JOVIVrB0II2jaZNEMFzkr/AKmFdBFiUwq8SLQDcX9anTvoomNrbi90pH+qf/msoRh+Zm1CQlz1SPxVXtd+QnD+IoAQMpOifmPPrFXeC4Jx5QKVBCUjKXLT3tQL3Vlt0H1Hdmp5wISm4Pei4EdbW1pqZwZZazEFITp0veBbxpJSa15EUTcOYnBq7JpsOtapEnNpKoI0vJiN6rYdxbmIzpacaWZXlMgZgIVpBKVjLMDVI61a4FiVAKWVfEowDcCJ0v4VLxLjZSkqUlKgNAQR7EyKzuPwtsssjSphtnizDoAQtJVukmCDuIVB+VVcZy/hnpzMpBOpSMhPqmK5nxd51zK8QOzUSExBTOpnxrTBcYxDd0OLEHZRIHobUP2cluEqKr1K6kh9PJbYENrUB0WM/XQiDvvQgcpYhtwK7qkAnvJVcWGoI8Nq04fznicslKHRNzBB+Rj5Ubw3PDJs6hxvxgLT7i/yof7EPqOv0ZfQzhDnZYlC27tYlJzJ0KVoGoG+8jXwtRDmrAhbXasgdqjvQBdSd7akjUevWg5xTa1lDCwokl1nbI4n4kEEyAvXaYIpw4diEvtIcy2UIKSLgiyknxBkVHJJwanQySdxsBY13MG3hbMIn0kTHWjHBsV3Si3d+E3+E6eouPSqXFOHkAIbICAe6kiAnSAnKBABn3FUsMX2iCUFcWMd7un12N/WjyTWh6aL3MzGZI6aTpe5+lEOWcUV4dsnUCD6W2r3ElDjZTrF438ooDyjjkpdW0TGa4m1xEgbCxFvyp4u40I+w1x/DBQBI1lPvJ096EcpY/42DYtm3lfSb0f4qJaVP3b9NK507j/2fGBYIKCRewgKIP69aaMeaaBN1THXmXhxcbCkEBxtQUhR2I/MW9ak4JigttOUQIBSNCEnQEbQZHpV5t4LTOxHyNLDmJThH1ZtFGUdCCRmAjQg97/UaWK5KvgN07NOYicylgCQoe2/rSPzCxkWSNFDbxG9r7j2p7xSM+hEa9fHSl7GtB1lSLZgZBETEGIk+NWwyrYueHJC/h1yg7GLHTSb/wA351FwtwgkiSWzmF4j9fOtsA7BKVDXW/61rx3KhyYJAsZKbgjwmINbTzy/jG0s4hDgJDToCp1iSM2mhEabWonxPiTgQtBAW2UjsyoZlEEWuNFCIuNqrYN5BSrDPf5azKFAAZFE3mTYEDeqZfewisq0pWnafhUJuUn38RJoJ+Dhz5U5uCGsr6gptsAkLMuA/dygwI03+tdA4VimXU/Yr1vl0I2Fj5Vw5xWHeUS2oMzq278MRJyqjzsQNqss4B1IlCoE3KMQ2lVhe2eYv9KDXwGzszvBniSUOMgdFMJUfcEWrK5h+3KPxPuk9Q+4QYt9yRXtCzuZc5BwAS2pw/Eo/KAR9aM8xPw2lvdagN4j0B8vWosC4lpsxZIWE6RAsKi5gczYnDJ6SY9R+vrWG252V8DA1h0pQEhIAA02pG5rQ26+1hm095Su+QbQNflNPOMcypUo7An2pN4A2VYl5cSpplAnUFa0lass/wARNGDe5DNW6DHDuGIecUpaR2LPcQkxBIHeMdPyFQf/AM7h3Hw0MMJW2V5lEpDadJJAKi6TtoLXmaPYZsJabZmSAlJ2kpAUfpfzpewxL2MfeTiVtZSWgEtEpASY76ld0Sb+tUhJ9hat0Yj/AA6W2FBp5C0me6sFBAI/eSDPtQnFcm4kBf2RtJSQpJBiTGu+mnpXSeGuuZQHMqz++nRXjEW9KtEU3N/AVCjlfBGFIAQ+0W8plClpKQTp94Qo30irjxLGIbg9k08opVtCzdKiEndUDbyroziZEESDqDeaW8Zy4ximlJbOUHVAuEKH8MyhQOwgUjipMpeqIcWjEpSqShcScxmBa9hBiOhJ86FOc1dgrs8Qy4CLdokd1Q0zALyqg+9MqEutNAPd4oTClpuFRYGNQTqRHWuf82MntO6qf3dCQPEE6g6WqGKClLhJf2UlJpckxvw/H8K7otP+ru/7t63c4U2V9q1CHIMKFxJEXG40MDpXP+BYtonI8jMldp0gzaLg6EUbx/DkMJK8M6pJn4AskadJ95mul6fjKotoEclq2kxhwnGy4VsuZErIypFwTYgxqCoKCgRbQUkc1cMyZQAdIGYC5A1BSTtsaLYbDYhf/MIIWoKBAISLgZVhRSQL+XjvW+J4ul1JS+ytN4lPfg9dj7TVY8oNV15EdSWyvyNzRYYZ0mZhCtvIn3+VEv8AEXD5sOlQiULCr+1c34izlWSmYmwvMztvtaujcbUtfDgVxmGWZnYjc1WcFGamvJOEm4uLBXLXEc6Ci9kiIqywnK9GmcQOkzPTqaT8O8ptUptIB6gg6Ex7U0OuhxlDqR30EHaQQbgzQnDi7XkfHNtU/AE5k4dlUpaPuHvA630I87+1UA8HEZbhQ23Ok/nYUZx/Es65MQUwsAyIgTYbg0s4tgtrI1FiDrIPjV8bdUzNkSu0XsO+CkoWdND+Hn6VOMWttPZuDOmLT5nQjS1tYsdTQmcxM2NosT0F96vN4nOnKb3kgQDOnr/SqUTNcXh2iSUEpE6Kj5R+rVVXhQTAVM7/AIRcz/Wpf2VRhIGYq/dEn1ESPPaRTly3yaHYW4vK3GUpGVSyZMjuwE20VJPlTJ+AFTlXkF7FsdslTCUlSgO0KgrumCbbTNZXWsIlLaAhCQlKAEpTBsALVlPQLOdKxB/YwVEzmzG5vliZ9jW/H3/+YZIJ+EKHhFx6628694Uzmwi5vdSr+O1DuKvT2Bv/AJRseoB8a81Vf5LsZOYeJIVhyAqe0hA1mVECw2ND+ScQC9jZt9sYBsYBUPPalQYwlpkme6tIMRJhRA9bamo8PjSjHvATC3nAb9VKPrRWL2NAjJ2dB4Zx8OPqaSJjMc3hmQI0/i18KW+WOY3GlrQt4NtlZMqbK7k7kEZdPHyoTwDFlvFOFEwQoXuRYufVEetVOMYZKXMYtGYdm7YW+84enQe87RVYY6sPJo7HwfiTbolpxCwIkp/Ci4NcK4djVs5H2VqbClBKkgnUSTHVJ8dK6jg+KudilxULSqx+4q5jUSKnKLiysXasN4vEBAJIUQNcgzEeMC5HkKpvpTiW8+GcSlwiQ5lBPkvRXpQ/j3HP2ZxoOoDiHTCSnurToL3vrqIrXm4vsNjFMPEIQnvtqE5ryCD1vF+lGKYW0KvE+Z8XhnOydCpTchzKrMmdUkJBKbazMeVEsNxnC45IC1Bl0CypF+oSengYNWcRjkcQwbvatgOstqcStMWtNpkiR3SLiKWcPwnDPYFtzssjoV2RWg5ZggBSgQQokEToTGtdLj30BN3SB/GuX3cMqXEZUkEhUiL7ZjHenb1vV7hmMU4gtKjOkQAFZRobjIM0DetMVx5eHBw2JAf/AGdSkNrBKTGVJIVvpoqZHjQvhPEVNu9oixbJUoa5k2zJJ1JubnoKeUbViL2sOcLccbQ6mVJBvGkSDMlVx9TS/hnDmUpStCrUmTf2PSPGugcSZQcOpxKEpJTmNhPXXreuepSVJygABSgNTaf70uN8rY81xoPcB4b+1vB1ae6nSDaRuQYt0pk5yQlOF7NO5EAX0uatcss5GUgb9PkPlQbirS8W+BIShtREGTcTJjQm1qlyue/BSqX3FXiDeVLQUIgKESCSCZBM6GJAHgKscIxYaztLJgnukz+v71a52ZUhSRIuBomNIvrYz+NB+NcPKRnJE5QrU9Jq6akiLTjJ14PeINdmvwOmumh86i4kwksJXfMhZT5oUCpN+syKk4k4ptlmSFKIzpMDu6WvrrQbE4lagMyiRqB0i35+9PAnkImjfSt3rKMiOu9eMmVCd5+QqTFg5jJvaqExt/w4VDxQqYWmU+JB96fuCQ3iltaBQzCTqQYMDyKfauZcjYn/AJtn+Yj31rpHERlxOHcGvapR6LOQ+nen0rP1lTY/cByyprK8QKytlkqP/9k=" id="299" name="Google Shape;299;p21"/>
          <p:cNvSpPr txBox="1"/>
          <p:nvPr/>
        </p:nvSpPr>
        <p:spPr>
          <a:xfrm>
            <a:off x="307975" y="-1584325"/>
            <a:ext cx="3238500" cy="362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0" name="Google Shape;300;p21"/>
          <p:cNvSpPr txBox="1"/>
          <p:nvPr/>
        </p:nvSpPr>
        <p:spPr>
          <a:xfrm>
            <a:off x="214312" y="798512"/>
            <a:ext cx="8750300" cy="8318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Bookman Old Style"/>
              <a:buNone/>
            </a:pPr>
            <a:r>
              <a:rPr b="0" i="0" lang="en-US" sz="1600" u="none">
                <a:solidFill>
                  <a:schemeClr val="dk1"/>
                </a:solidFill>
                <a:latin typeface="Bookman Old Style"/>
                <a:ea typeface="Bookman Old Style"/>
                <a:cs typeface="Bookman Old Style"/>
                <a:sym typeface="Bookman Old Style"/>
              </a:rPr>
              <a:t>El </a:t>
            </a:r>
            <a:r>
              <a:rPr b="1" i="0" lang="en-US" sz="1600" u="none">
                <a:solidFill>
                  <a:schemeClr val="dk1"/>
                </a:solidFill>
                <a:latin typeface="Bookman Old Style"/>
                <a:ea typeface="Bookman Old Style"/>
                <a:cs typeface="Bookman Old Style"/>
                <a:sym typeface="Bookman Old Style"/>
              </a:rPr>
              <a:t>proceso de urbanización</a:t>
            </a:r>
            <a:r>
              <a:rPr b="0" i="0" lang="en-US" sz="1600" u="none">
                <a:solidFill>
                  <a:schemeClr val="dk1"/>
                </a:solidFill>
                <a:latin typeface="Bookman Old Style"/>
                <a:ea typeface="Bookman Old Style"/>
                <a:cs typeface="Bookman Old Style"/>
                <a:sym typeface="Bookman Old Style"/>
              </a:rPr>
              <a:t> es la progresiva concentración en la ciudad de la población y sus actividades económicas. Las primeras ciudades surgieron en los valles del Indo, del Tigris y del Éufrates, y del Nilo, hace unos 6.000 años.</a:t>
            </a:r>
            <a:endParaRPr/>
          </a:p>
        </p:txBody>
      </p:sp>
      <p:sp>
        <p:nvSpPr>
          <p:cNvPr id="301" name="Google Shape;301;p21"/>
          <p:cNvSpPr txBox="1"/>
          <p:nvPr/>
        </p:nvSpPr>
        <p:spPr>
          <a:xfrm>
            <a:off x="214312" y="1674812"/>
            <a:ext cx="4645025" cy="5135562"/>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500"/>
              <a:buFont typeface="Bookman Old Style"/>
              <a:buNone/>
            </a:pPr>
            <a:r>
              <a:rPr b="0" i="0" lang="en-US" sz="1500" u="none">
                <a:solidFill>
                  <a:schemeClr val="dk1"/>
                </a:solidFill>
                <a:latin typeface="Bookman Old Style"/>
                <a:ea typeface="Bookman Old Style"/>
                <a:cs typeface="Bookman Old Style"/>
                <a:sym typeface="Bookman Old Style"/>
              </a:rPr>
              <a:t>En la actualidad, las causas del crecimiento de las ciudades son:</a:t>
            </a:r>
            <a:endParaRPr/>
          </a:p>
          <a:p>
            <a:pPr indent="-88900" lvl="0" marL="0" marR="0" rtl="0" algn="just">
              <a:lnSpc>
                <a:spcPct val="115000"/>
              </a:lnSpc>
              <a:spcBef>
                <a:spcPts val="1000"/>
              </a:spcBef>
              <a:spcAft>
                <a:spcPts val="0"/>
              </a:spcAft>
              <a:buClr>
                <a:schemeClr val="dk1"/>
              </a:buClr>
              <a:buSzPts val="1400"/>
              <a:buFont typeface="Calibri"/>
              <a:buAutoNum type="arabicParenR"/>
            </a:pPr>
            <a:r>
              <a:rPr b="1" i="1" lang="en-US" sz="1400" u="sng">
                <a:solidFill>
                  <a:schemeClr val="dk1"/>
                </a:solidFill>
                <a:latin typeface="Bookman Old Style"/>
                <a:ea typeface="Bookman Old Style"/>
                <a:cs typeface="Bookman Old Style"/>
                <a:sym typeface="Bookman Old Style"/>
              </a:rPr>
              <a:t>Crecimiento económico</a:t>
            </a:r>
            <a:r>
              <a:rPr b="0" i="0" lang="en-US" sz="1400" u="none">
                <a:solidFill>
                  <a:schemeClr val="dk1"/>
                </a:solidFill>
                <a:latin typeface="Bookman Old Style"/>
                <a:ea typeface="Bookman Old Style"/>
                <a:cs typeface="Bookman Old Style"/>
                <a:sym typeface="Bookman Old Style"/>
              </a:rPr>
              <a:t> → muchas ciudades han crecido en habitantes y extensión porque en ellas se desarrollan actividades económicas (industria o comercio).</a:t>
            </a:r>
            <a:endParaRPr/>
          </a:p>
          <a:p>
            <a:pPr indent="-88900" lvl="0" marL="0" marR="0" rtl="0" algn="just">
              <a:lnSpc>
                <a:spcPct val="115000"/>
              </a:lnSpc>
              <a:spcBef>
                <a:spcPts val="1000"/>
              </a:spcBef>
              <a:spcAft>
                <a:spcPts val="0"/>
              </a:spcAft>
              <a:buClr>
                <a:schemeClr val="dk1"/>
              </a:buClr>
              <a:buSzPts val="1400"/>
              <a:buFont typeface="Calibri"/>
              <a:buAutoNum type="arabicParenR"/>
            </a:pPr>
            <a:r>
              <a:rPr b="1" i="1" lang="en-US" sz="1400" u="none">
                <a:solidFill>
                  <a:schemeClr val="dk1"/>
                </a:solidFill>
                <a:latin typeface="Bookman Old Style"/>
                <a:ea typeface="Bookman Old Style"/>
                <a:cs typeface="Bookman Old Style"/>
                <a:sym typeface="Bookman Old Style"/>
              </a:rPr>
              <a:t> </a:t>
            </a:r>
            <a:r>
              <a:rPr b="1" i="1" lang="en-US" sz="1400" u="sng">
                <a:solidFill>
                  <a:schemeClr val="dk1"/>
                </a:solidFill>
                <a:latin typeface="Bookman Old Style"/>
                <a:ea typeface="Bookman Old Style"/>
                <a:cs typeface="Bookman Old Style"/>
                <a:sym typeface="Bookman Old Style"/>
              </a:rPr>
              <a:t>Éxodo rural</a:t>
            </a:r>
            <a:r>
              <a:rPr b="0" i="0" lang="en-US" sz="1400" u="none">
                <a:solidFill>
                  <a:schemeClr val="dk1"/>
                </a:solidFill>
                <a:latin typeface="Bookman Old Style"/>
                <a:ea typeface="Bookman Old Style"/>
                <a:cs typeface="Bookman Old Style"/>
                <a:sym typeface="Bookman Old Style"/>
              </a:rPr>
              <a:t> → es el movimiento migratorio del campo a la ciudad (actualmente, destaca en los países menos desarrollados).</a:t>
            </a:r>
            <a:endParaRPr/>
          </a:p>
          <a:p>
            <a:pPr indent="-88900" lvl="0" marL="0" marR="0" rtl="0" algn="just">
              <a:lnSpc>
                <a:spcPct val="115000"/>
              </a:lnSpc>
              <a:spcBef>
                <a:spcPts val="1000"/>
              </a:spcBef>
              <a:spcAft>
                <a:spcPts val="0"/>
              </a:spcAft>
              <a:buClr>
                <a:schemeClr val="dk1"/>
              </a:buClr>
              <a:buSzPts val="1400"/>
              <a:buFont typeface="Calibri"/>
              <a:buAutoNum type="arabicParenR"/>
            </a:pPr>
            <a:r>
              <a:rPr b="1" i="1" lang="en-US" sz="1400" u="none">
                <a:solidFill>
                  <a:schemeClr val="dk1"/>
                </a:solidFill>
                <a:latin typeface="Bookman Old Style"/>
                <a:ea typeface="Bookman Old Style"/>
                <a:cs typeface="Bookman Old Style"/>
                <a:sym typeface="Bookman Old Style"/>
              </a:rPr>
              <a:t> </a:t>
            </a:r>
            <a:r>
              <a:rPr b="1" i="1" lang="en-US" sz="1400" u="sng">
                <a:solidFill>
                  <a:schemeClr val="dk1"/>
                </a:solidFill>
                <a:latin typeface="Bookman Old Style"/>
                <a:ea typeface="Bookman Old Style"/>
                <a:cs typeface="Bookman Old Style"/>
                <a:sym typeface="Bookman Old Style"/>
              </a:rPr>
              <a:t>Afluencia de inmigrantes de otros países, que buscan trabajo y una mejor calidad de vida</a:t>
            </a:r>
            <a:endParaRPr b="0" i="0" sz="1400" u="none">
              <a:solidFill>
                <a:schemeClr val="dk1"/>
              </a:solidFill>
              <a:latin typeface="Bookman Old Style"/>
              <a:ea typeface="Bookman Old Style"/>
              <a:cs typeface="Bookman Old Style"/>
              <a:sym typeface="Bookman Old Style"/>
            </a:endParaRPr>
          </a:p>
          <a:p>
            <a:pPr indent="-88900" lvl="0" marL="0" marR="0" rtl="0" algn="just">
              <a:lnSpc>
                <a:spcPct val="115000"/>
              </a:lnSpc>
              <a:spcBef>
                <a:spcPts val="1000"/>
              </a:spcBef>
              <a:spcAft>
                <a:spcPts val="0"/>
              </a:spcAft>
              <a:buClr>
                <a:schemeClr val="dk1"/>
              </a:buClr>
              <a:buSzPts val="1400"/>
              <a:buFont typeface="Calibri"/>
              <a:buAutoNum type="arabicParenR"/>
            </a:pPr>
            <a:r>
              <a:rPr b="1" i="1" lang="en-US" sz="1400" u="none">
                <a:solidFill>
                  <a:schemeClr val="dk1"/>
                </a:solidFill>
                <a:latin typeface="Bookman Old Style"/>
                <a:ea typeface="Bookman Old Style"/>
                <a:cs typeface="Bookman Old Style"/>
                <a:sym typeface="Bookman Old Style"/>
              </a:rPr>
              <a:t> </a:t>
            </a:r>
            <a:r>
              <a:rPr b="1" i="1" lang="en-US" sz="1400" u="sng">
                <a:solidFill>
                  <a:schemeClr val="dk1"/>
                </a:solidFill>
                <a:latin typeface="Bookman Old Style"/>
                <a:ea typeface="Bookman Old Style"/>
                <a:cs typeface="Bookman Old Style"/>
                <a:sym typeface="Bookman Old Style"/>
              </a:rPr>
              <a:t>Mayor natalidad</a:t>
            </a:r>
            <a:r>
              <a:rPr b="0" i="0" lang="en-US" sz="1400" u="none">
                <a:solidFill>
                  <a:schemeClr val="dk1"/>
                </a:solidFill>
                <a:latin typeface="Bookman Old Style"/>
                <a:ea typeface="Bookman Old Style"/>
                <a:cs typeface="Bookman Old Style"/>
                <a:sym typeface="Bookman Old Style"/>
              </a:rPr>
              <a:t> → el número de nacimientos en las ciudades es elevado, debido a que en ellas predomina la </a:t>
            </a:r>
            <a:r>
              <a:rPr b="1" i="1" lang="en-US" sz="1400" u="none">
                <a:solidFill>
                  <a:schemeClr val="dk1"/>
                </a:solidFill>
                <a:latin typeface="Bookman Old Style"/>
                <a:ea typeface="Bookman Old Style"/>
                <a:cs typeface="Bookman Old Style"/>
                <a:sym typeface="Bookman Old Style"/>
              </a:rPr>
              <a:t>población en edad joven </a:t>
            </a:r>
            <a:r>
              <a:rPr b="0" i="0" lang="en-US" sz="1400" u="none">
                <a:solidFill>
                  <a:schemeClr val="dk1"/>
                </a:solidFill>
                <a:latin typeface="Bookman Old Style"/>
                <a:ea typeface="Bookman Old Style"/>
                <a:cs typeface="Bookman Old Style"/>
                <a:sym typeface="Bookman Old Style"/>
              </a:rPr>
              <a:t>(entre los 18 y los 45 años); ello hace que haya un crecimiento demográfico </a:t>
            </a:r>
            <a:r>
              <a:rPr b="0" i="0" lang="en-US" sz="1500" u="none">
                <a:solidFill>
                  <a:schemeClr val="dk1"/>
                </a:solidFill>
                <a:latin typeface="Bookman Old Style"/>
                <a:ea typeface="Bookman Old Style"/>
                <a:cs typeface="Bookman Old Style"/>
                <a:sym typeface="Bookman Old Style"/>
              </a:rPr>
              <a:t>importante en las mismas.</a:t>
            </a:r>
            <a:endParaRPr/>
          </a:p>
        </p:txBody>
      </p:sp>
      <p:sp>
        <p:nvSpPr>
          <p:cNvPr id="302" name="Google Shape;302;p21"/>
          <p:cNvSpPr txBox="1"/>
          <p:nvPr/>
        </p:nvSpPr>
        <p:spPr>
          <a:xfrm>
            <a:off x="4953000" y="1736725"/>
            <a:ext cx="4011612" cy="338137"/>
          </a:xfrm>
          <a:prstGeom prst="rect">
            <a:avLst/>
          </a:prstGeom>
          <a:solidFill>
            <a:srgbClr val="F7964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Bookman Old Style"/>
              <a:buNone/>
            </a:pPr>
            <a:r>
              <a:rPr b="1" i="0" lang="en-US" sz="1600" u="none">
                <a:solidFill>
                  <a:schemeClr val="dk1"/>
                </a:solidFill>
                <a:latin typeface="Bookman Old Style"/>
                <a:ea typeface="Bookman Old Style"/>
                <a:cs typeface="Bookman Old Style"/>
                <a:sym typeface="Bookman Old Style"/>
              </a:rPr>
              <a:t>Etapas del proceso de urbanización</a:t>
            </a:r>
            <a:endParaRPr/>
          </a:p>
        </p:txBody>
      </p:sp>
      <p:cxnSp>
        <p:nvCxnSpPr>
          <p:cNvPr id="303" name="Google Shape;303;p21"/>
          <p:cNvCxnSpPr/>
          <p:nvPr/>
        </p:nvCxnSpPr>
        <p:spPr>
          <a:xfrm>
            <a:off x="5580062" y="2205037"/>
            <a:ext cx="2736850" cy="0"/>
          </a:xfrm>
          <a:prstGeom prst="straightConnector1">
            <a:avLst/>
          </a:prstGeom>
          <a:noFill/>
          <a:ln cap="flat" cmpd="sng" w="38100">
            <a:solidFill>
              <a:schemeClr val="dk1"/>
            </a:solidFill>
            <a:prstDash val="solid"/>
            <a:miter lim="800000"/>
            <a:headEnd len="med" w="med" type="none"/>
            <a:tailEnd len="med" w="med" type="none"/>
          </a:ln>
        </p:spPr>
      </p:cxnSp>
      <p:cxnSp>
        <p:nvCxnSpPr>
          <p:cNvPr id="304" name="Google Shape;304;p21"/>
          <p:cNvCxnSpPr/>
          <p:nvPr/>
        </p:nvCxnSpPr>
        <p:spPr>
          <a:xfrm>
            <a:off x="6959600" y="2074862"/>
            <a:ext cx="0" cy="3514725"/>
          </a:xfrm>
          <a:prstGeom prst="straightConnector1">
            <a:avLst/>
          </a:prstGeom>
          <a:noFill/>
          <a:ln cap="flat" cmpd="sng" w="38100">
            <a:solidFill>
              <a:schemeClr val="dk1"/>
            </a:solidFill>
            <a:prstDash val="solid"/>
            <a:miter lim="800000"/>
            <a:headEnd len="med" w="med" type="none"/>
            <a:tailEnd len="med" w="med" type="none"/>
          </a:ln>
        </p:spPr>
      </p:cxnSp>
      <p:cxnSp>
        <p:nvCxnSpPr>
          <p:cNvPr id="305" name="Google Shape;305;p21"/>
          <p:cNvCxnSpPr/>
          <p:nvPr/>
        </p:nvCxnSpPr>
        <p:spPr>
          <a:xfrm>
            <a:off x="5580062" y="2205037"/>
            <a:ext cx="0" cy="3095625"/>
          </a:xfrm>
          <a:prstGeom prst="straightConnector1">
            <a:avLst/>
          </a:prstGeom>
          <a:noFill/>
          <a:ln cap="flat" cmpd="sng" w="38100">
            <a:solidFill>
              <a:schemeClr val="dk1"/>
            </a:solidFill>
            <a:prstDash val="solid"/>
            <a:miter lim="800000"/>
            <a:headEnd len="med" w="med" type="none"/>
            <a:tailEnd len="med" w="med" type="none"/>
          </a:ln>
        </p:spPr>
      </p:cxnSp>
      <p:cxnSp>
        <p:nvCxnSpPr>
          <p:cNvPr id="306" name="Google Shape;306;p21"/>
          <p:cNvCxnSpPr/>
          <p:nvPr/>
        </p:nvCxnSpPr>
        <p:spPr>
          <a:xfrm>
            <a:off x="8316912" y="2195512"/>
            <a:ext cx="20637" cy="3394075"/>
          </a:xfrm>
          <a:prstGeom prst="straightConnector1">
            <a:avLst/>
          </a:prstGeom>
          <a:noFill/>
          <a:ln cap="flat" cmpd="sng" w="38100">
            <a:solidFill>
              <a:schemeClr val="dk1"/>
            </a:solidFill>
            <a:prstDash val="solid"/>
            <a:miter lim="800000"/>
            <a:headEnd len="med" w="med" type="none"/>
            <a:tailEnd len="med" w="med" type="none"/>
          </a:ln>
        </p:spPr>
      </p:cxnSp>
      <p:sp>
        <p:nvSpPr>
          <p:cNvPr id="307" name="Google Shape;307;p21"/>
          <p:cNvSpPr txBox="1"/>
          <p:nvPr/>
        </p:nvSpPr>
        <p:spPr>
          <a:xfrm>
            <a:off x="4953000" y="2335212"/>
            <a:ext cx="1274762" cy="431800"/>
          </a:xfrm>
          <a:prstGeom prst="rect">
            <a:avLst/>
          </a:prstGeom>
          <a:solidFill>
            <a:srgbClr val="C4BD97"/>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PREINDUSTRIAL</a:t>
            </a:r>
            <a:endParaRPr/>
          </a:p>
        </p:txBody>
      </p:sp>
      <p:sp>
        <p:nvSpPr>
          <p:cNvPr id="308" name="Google Shape;308;p21"/>
          <p:cNvSpPr txBox="1"/>
          <p:nvPr/>
        </p:nvSpPr>
        <p:spPr>
          <a:xfrm>
            <a:off x="6321425" y="2335212"/>
            <a:ext cx="1274762" cy="442912"/>
          </a:xfrm>
          <a:prstGeom prst="rect">
            <a:avLst/>
          </a:prstGeom>
          <a:solidFill>
            <a:srgbClr val="C4BD97"/>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INDUSTRIAL</a:t>
            </a:r>
            <a:endParaRPr/>
          </a:p>
        </p:txBody>
      </p:sp>
      <p:sp>
        <p:nvSpPr>
          <p:cNvPr id="309" name="Google Shape;309;p21"/>
          <p:cNvSpPr txBox="1"/>
          <p:nvPr/>
        </p:nvSpPr>
        <p:spPr>
          <a:xfrm>
            <a:off x="7689850" y="2335212"/>
            <a:ext cx="1274762" cy="442912"/>
          </a:xfrm>
          <a:prstGeom prst="rect">
            <a:avLst/>
          </a:prstGeom>
          <a:solidFill>
            <a:srgbClr val="C4BD97"/>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POSINDUSTRIAL</a:t>
            </a:r>
            <a:endParaRPr/>
          </a:p>
        </p:txBody>
      </p:sp>
      <p:sp>
        <p:nvSpPr>
          <p:cNvPr id="310" name="Google Shape;310;p21"/>
          <p:cNvSpPr txBox="1"/>
          <p:nvPr/>
        </p:nvSpPr>
        <p:spPr>
          <a:xfrm>
            <a:off x="4968875" y="2889250"/>
            <a:ext cx="1273175" cy="431800"/>
          </a:xfrm>
          <a:prstGeom prst="rect">
            <a:avLst/>
          </a:prstGeom>
          <a:solidFill>
            <a:srgbClr val="B9CDE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Hasta 1850</a:t>
            </a:r>
            <a:endParaRPr/>
          </a:p>
        </p:txBody>
      </p:sp>
      <p:sp>
        <p:nvSpPr>
          <p:cNvPr id="311" name="Google Shape;311;p21"/>
          <p:cNvSpPr txBox="1"/>
          <p:nvPr/>
        </p:nvSpPr>
        <p:spPr>
          <a:xfrm>
            <a:off x="6326187" y="2895600"/>
            <a:ext cx="1273175" cy="431800"/>
          </a:xfrm>
          <a:prstGeom prst="rect">
            <a:avLst/>
          </a:prstGeom>
          <a:solidFill>
            <a:srgbClr val="B9CDE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1850-1975</a:t>
            </a:r>
            <a:endParaRPr/>
          </a:p>
        </p:txBody>
      </p:sp>
      <p:sp>
        <p:nvSpPr>
          <p:cNvPr id="312" name="Google Shape;312;p21"/>
          <p:cNvSpPr txBox="1"/>
          <p:nvPr/>
        </p:nvSpPr>
        <p:spPr>
          <a:xfrm>
            <a:off x="7683500" y="2903537"/>
            <a:ext cx="1273175" cy="431800"/>
          </a:xfrm>
          <a:prstGeom prst="rect">
            <a:avLst/>
          </a:prstGeom>
          <a:solidFill>
            <a:srgbClr val="B9CDE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1975-2018</a:t>
            </a:r>
            <a:endParaRPr/>
          </a:p>
        </p:txBody>
      </p:sp>
      <p:sp>
        <p:nvSpPr>
          <p:cNvPr id="313" name="Google Shape;313;p21"/>
          <p:cNvSpPr txBox="1"/>
          <p:nvPr/>
        </p:nvSpPr>
        <p:spPr>
          <a:xfrm>
            <a:off x="4975225" y="3455987"/>
            <a:ext cx="1274762" cy="2192337"/>
          </a:xfrm>
          <a:prstGeom prst="rect">
            <a:avLst/>
          </a:prstGeom>
          <a:solidFill>
            <a:srgbClr val="E6B9B8"/>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La población urbana no supera el 10% del total. La ciudad está rodeada de murallas que defienden a su población de potenciales atacantes.</a:t>
            </a:r>
            <a:endParaRPr/>
          </a:p>
        </p:txBody>
      </p:sp>
      <p:sp>
        <p:nvSpPr>
          <p:cNvPr id="314" name="Google Shape;314;p21"/>
          <p:cNvSpPr txBox="1"/>
          <p:nvPr/>
        </p:nvSpPr>
        <p:spPr>
          <a:xfrm>
            <a:off x="6321425" y="3449637"/>
            <a:ext cx="1274762" cy="2940050"/>
          </a:xfrm>
          <a:prstGeom prst="rect">
            <a:avLst/>
          </a:prstGeom>
          <a:solidFill>
            <a:srgbClr val="E6B9B8"/>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La Revolución industrial, junto al éxodo de población del campo a las ciudades, provoca un incremento de la población urbana. Se derriban las murallas y se construyen nuevos barrios en las afueras.</a:t>
            </a:r>
            <a:endParaRPr/>
          </a:p>
        </p:txBody>
      </p:sp>
      <p:sp>
        <p:nvSpPr>
          <p:cNvPr id="315" name="Google Shape;315;p21"/>
          <p:cNvSpPr txBox="1"/>
          <p:nvPr/>
        </p:nvSpPr>
        <p:spPr>
          <a:xfrm>
            <a:off x="7700962" y="3455987"/>
            <a:ext cx="1274762" cy="3136900"/>
          </a:xfrm>
          <a:prstGeom prst="rect">
            <a:avLst/>
          </a:prstGeom>
          <a:solidFill>
            <a:srgbClr val="E6B9B8"/>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a:solidFill>
                  <a:schemeClr val="dk1"/>
                </a:solidFill>
                <a:latin typeface="Calibri"/>
                <a:ea typeface="Calibri"/>
                <a:cs typeface="Calibri"/>
                <a:sym typeface="Calibri"/>
              </a:rPr>
              <a:t>Las ciudades se expanden rápidamente hacia la periferia, urbanizando el entorno rural cercano. Surgen ciudades-dormitorio, polígonos industriales y zonas comerciales alrededor de las grandes ciudades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