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80" r:id="rId5"/>
    <p:sldId id="260" r:id="rId6"/>
    <p:sldId id="261" r:id="rId7"/>
    <p:sldId id="262" r:id="rId8"/>
    <p:sldId id="263" r:id="rId9"/>
    <p:sldId id="281" r:id="rId10"/>
    <p:sldId id="282" r:id="rId11"/>
    <p:sldId id="264" r:id="rId12"/>
    <p:sldId id="283" r:id="rId13"/>
    <p:sldId id="284" r:id="rId14"/>
    <p:sldId id="285" r:id="rId15"/>
    <p:sldId id="265" r:id="rId16"/>
    <p:sldId id="286" r:id="rId17"/>
    <p:sldId id="287" r:id="rId18"/>
    <p:sldId id="266" r:id="rId19"/>
    <p:sldId id="274" r:id="rId20"/>
    <p:sldId id="288" r:id="rId21"/>
  </p:sldIdLst>
  <p:sldSz cx="9144000" cy="6858000" type="screen4x3"/>
  <p:notesSz cx="9144000" cy="6858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711"/>
    <a:srgbClr val="FAE3DB"/>
    <a:srgbClr val="DF6752"/>
    <a:srgbClr val="FFFFFF"/>
    <a:srgbClr val="DF6652"/>
    <a:srgbClr val="F1E7D0"/>
    <a:srgbClr val="000000"/>
    <a:srgbClr val="DF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9741" autoAdjust="0"/>
  </p:normalViewPr>
  <p:slideViewPr>
    <p:cSldViewPr snapToObjects="1">
      <p:cViewPr varScale="1">
        <p:scale>
          <a:sx n="111" d="100"/>
          <a:sy n="111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48" y="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100000">
              <a:srgbClr val="A6A6A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EF0E01-FD3E-428F-9959-94FCBA307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Bosk"/>
              </a:defRPr>
            </a:lvl1pPr>
          </a:lstStyle>
          <a:p>
            <a:pPr>
              <a:defRPr/>
            </a:pPr>
            <a:r>
              <a:rPr lang="es-ES"/>
              <a:t>Prehistoria e Historia Antigua</a:t>
            </a:r>
          </a:p>
        </p:txBody>
      </p:sp>
      <p:pic>
        <p:nvPicPr>
          <p:cNvPr id="4099" name="Imagen 5" descr="OUP_Full_MS_White.png">
            <a:extLst>
              <a:ext uri="{FF2B5EF4-FFF2-40B4-BE49-F238E27FC236}">
                <a16:creationId xmlns:a16="http://schemas.microsoft.com/office/drawing/2014/main" id="{99E854E1-2F71-4F08-A02F-D50CC8BC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32550"/>
            <a:ext cx="14319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D0BB557-5AE3-4C41-9B7F-928273D223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D8CA98-C3F8-45D8-AE70-C5D9577129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51977D-D61C-433C-BF31-B3C405BEF3DE}" type="datetimeFigureOut">
              <a:rPr lang="es-ES"/>
              <a:pPr>
                <a:defRPr/>
              </a:pPr>
              <a:t>19/08/2021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D7E82A90-6072-458E-ACC5-F2B2495F01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D5CFDA4-EDDE-400C-92C1-85F873F13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1DE2E6-624B-406C-8B2F-BDB8580EF7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7C3E7B-97F5-470B-AC8F-6FEA7A85E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8C2A64-D46F-4713-B692-CB460F8CD0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622C65E6-EF9E-486C-86F0-C2577A398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C1B2D666-FCF0-4E25-AC14-6D08B4292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6148" name="Marcador de número de diapositiva 3">
            <a:extLst>
              <a:ext uri="{FF2B5EF4-FFF2-40B4-BE49-F238E27FC236}">
                <a16:creationId xmlns:a16="http://schemas.microsoft.com/office/drawing/2014/main" id="{0093ABAD-644E-445E-8C23-0D81BA749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0729B-4F0E-4ACB-BE35-B202F5C55066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7">
            <a:extLst>
              <a:ext uri="{FF2B5EF4-FFF2-40B4-BE49-F238E27FC236}">
                <a16:creationId xmlns:a16="http://schemas.microsoft.com/office/drawing/2014/main" id="{A1861619-D17E-4486-9CCF-7488C391D881}"/>
              </a:ext>
            </a:extLst>
          </p:cNvPr>
          <p:cNvSpPr/>
          <p:nvPr userDrawn="1"/>
        </p:nvSpPr>
        <p:spPr>
          <a:xfrm>
            <a:off x="692150" y="1758950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1</a:t>
            </a:r>
          </a:p>
        </p:txBody>
      </p:sp>
      <p:sp>
        <p:nvSpPr>
          <p:cNvPr id="10" name="Elipse 8">
            <a:extLst>
              <a:ext uri="{FF2B5EF4-FFF2-40B4-BE49-F238E27FC236}">
                <a16:creationId xmlns:a16="http://schemas.microsoft.com/office/drawing/2014/main" id="{F55BF11B-EAEE-4BFC-A347-9578DA526626}"/>
              </a:ext>
            </a:extLst>
          </p:cNvPr>
          <p:cNvSpPr/>
          <p:nvPr userDrawn="1"/>
        </p:nvSpPr>
        <p:spPr>
          <a:xfrm>
            <a:off x="692150" y="2295525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2</a:t>
            </a:r>
          </a:p>
        </p:txBody>
      </p:sp>
      <p:sp>
        <p:nvSpPr>
          <p:cNvPr id="11" name="Elipse 9">
            <a:extLst>
              <a:ext uri="{FF2B5EF4-FFF2-40B4-BE49-F238E27FC236}">
                <a16:creationId xmlns:a16="http://schemas.microsoft.com/office/drawing/2014/main" id="{DE3513B4-E512-4F8B-8FFF-5E2448FDF17E}"/>
              </a:ext>
            </a:extLst>
          </p:cNvPr>
          <p:cNvSpPr/>
          <p:nvPr userDrawn="1"/>
        </p:nvSpPr>
        <p:spPr>
          <a:xfrm>
            <a:off x="692150" y="2859088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3</a:t>
            </a:r>
          </a:p>
        </p:txBody>
      </p:sp>
      <p:sp>
        <p:nvSpPr>
          <p:cNvPr id="12" name="Elipse 10">
            <a:extLst>
              <a:ext uri="{FF2B5EF4-FFF2-40B4-BE49-F238E27FC236}">
                <a16:creationId xmlns:a16="http://schemas.microsoft.com/office/drawing/2014/main" id="{62A759D9-78F3-4142-8F69-F245EB375E38}"/>
              </a:ext>
            </a:extLst>
          </p:cNvPr>
          <p:cNvSpPr/>
          <p:nvPr userDrawn="1"/>
        </p:nvSpPr>
        <p:spPr>
          <a:xfrm>
            <a:off x="692150" y="3389313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4</a:t>
            </a:r>
          </a:p>
        </p:txBody>
      </p:sp>
      <p:sp>
        <p:nvSpPr>
          <p:cNvPr id="13" name="Elipse 11">
            <a:extLst>
              <a:ext uri="{FF2B5EF4-FFF2-40B4-BE49-F238E27FC236}">
                <a16:creationId xmlns:a16="http://schemas.microsoft.com/office/drawing/2014/main" id="{987D6E56-E501-4173-9B8D-EB547232308D}"/>
              </a:ext>
            </a:extLst>
          </p:cNvPr>
          <p:cNvSpPr/>
          <p:nvPr userDrawn="1"/>
        </p:nvSpPr>
        <p:spPr>
          <a:xfrm>
            <a:off x="692150" y="3925888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5</a:t>
            </a:r>
          </a:p>
        </p:txBody>
      </p:sp>
      <p:sp>
        <p:nvSpPr>
          <p:cNvPr id="14" name="Elipse 12">
            <a:extLst>
              <a:ext uri="{FF2B5EF4-FFF2-40B4-BE49-F238E27FC236}">
                <a16:creationId xmlns:a16="http://schemas.microsoft.com/office/drawing/2014/main" id="{B38D724D-8C1E-4AA6-8BF7-7ADC0F1D18DB}"/>
              </a:ext>
            </a:extLst>
          </p:cNvPr>
          <p:cNvSpPr/>
          <p:nvPr userDrawn="1"/>
        </p:nvSpPr>
        <p:spPr>
          <a:xfrm>
            <a:off x="692150" y="4462463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6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0"/>
          </p:nvPr>
        </p:nvSpPr>
        <p:spPr>
          <a:xfrm>
            <a:off x="1259632" y="178035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24" name="Marcador de texto 22"/>
          <p:cNvSpPr>
            <a:spLocks noGrp="1"/>
          </p:cNvSpPr>
          <p:nvPr>
            <p:ph type="body" sz="quarter" idx="11"/>
          </p:nvPr>
        </p:nvSpPr>
        <p:spPr>
          <a:xfrm>
            <a:off x="1259632" y="231686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25" name="Marcador de texto 22"/>
          <p:cNvSpPr>
            <a:spLocks noGrp="1"/>
          </p:cNvSpPr>
          <p:nvPr>
            <p:ph type="body" sz="quarter" idx="12"/>
          </p:nvPr>
        </p:nvSpPr>
        <p:spPr>
          <a:xfrm>
            <a:off x="1259632" y="285337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26" name="Marcador de texto 22"/>
          <p:cNvSpPr>
            <a:spLocks noGrp="1"/>
          </p:cNvSpPr>
          <p:nvPr>
            <p:ph type="body" sz="quarter" idx="13"/>
          </p:nvPr>
        </p:nvSpPr>
        <p:spPr>
          <a:xfrm>
            <a:off x="1259631" y="338988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27" name="Marcador de texto 22"/>
          <p:cNvSpPr>
            <a:spLocks noGrp="1"/>
          </p:cNvSpPr>
          <p:nvPr>
            <p:ph type="body" sz="quarter" idx="14"/>
          </p:nvPr>
        </p:nvSpPr>
        <p:spPr>
          <a:xfrm>
            <a:off x="1259632" y="392639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28" name="Marcador de texto 22"/>
          <p:cNvSpPr>
            <a:spLocks noGrp="1"/>
          </p:cNvSpPr>
          <p:nvPr>
            <p:ph type="body" sz="quarter" idx="15"/>
          </p:nvPr>
        </p:nvSpPr>
        <p:spPr>
          <a:xfrm>
            <a:off x="1259632" y="4462903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31" name="Marcador de texto 22"/>
          <p:cNvSpPr>
            <a:spLocks noGrp="1"/>
          </p:cNvSpPr>
          <p:nvPr>
            <p:ph type="body" sz="quarter" idx="18"/>
          </p:nvPr>
        </p:nvSpPr>
        <p:spPr>
          <a:xfrm>
            <a:off x="467544" y="692696"/>
            <a:ext cx="7704856" cy="850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endParaRPr lang="es-ES" dirty="0"/>
          </a:p>
        </p:txBody>
      </p:sp>
      <p:sp>
        <p:nvSpPr>
          <p:cNvPr id="15" name="Elipse 12">
            <a:extLst>
              <a:ext uri="{FF2B5EF4-FFF2-40B4-BE49-F238E27FC236}">
                <a16:creationId xmlns:a16="http://schemas.microsoft.com/office/drawing/2014/main" id="{1759D022-D0DB-4016-A467-F9AD57B6A844}"/>
              </a:ext>
            </a:extLst>
          </p:cNvPr>
          <p:cNvSpPr/>
          <p:nvPr userDrawn="1"/>
        </p:nvSpPr>
        <p:spPr>
          <a:xfrm>
            <a:off x="692277" y="5039303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7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94BEAB8-90BD-4BC7-AFE7-F129C0A1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51086" y="5078200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  <p:sp>
        <p:nvSpPr>
          <p:cNvPr id="17" name="Elipse 12">
            <a:extLst>
              <a:ext uri="{FF2B5EF4-FFF2-40B4-BE49-F238E27FC236}">
                <a16:creationId xmlns:a16="http://schemas.microsoft.com/office/drawing/2014/main" id="{E9186AAB-B147-4937-9967-5CDD0A52A33D}"/>
              </a:ext>
            </a:extLst>
          </p:cNvPr>
          <p:cNvSpPr/>
          <p:nvPr userDrawn="1"/>
        </p:nvSpPr>
        <p:spPr>
          <a:xfrm>
            <a:off x="692277" y="5637508"/>
            <a:ext cx="431800" cy="431800"/>
          </a:xfrm>
          <a:prstGeom prst="ellipse">
            <a:avLst/>
          </a:prstGeom>
          <a:solidFill>
            <a:srgbClr val="DF66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8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51551776-7597-45B8-A385-0439E73958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1086" y="5676405"/>
            <a:ext cx="51847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5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23850" y="691481"/>
            <a:ext cx="8064500" cy="64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7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2">
            <a:extLst>
              <a:ext uri="{FF2B5EF4-FFF2-40B4-BE49-F238E27FC236}">
                <a16:creationId xmlns:a16="http://schemas.microsoft.com/office/drawing/2014/main" id="{775A09B3-0A8F-459F-AD37-0C9AC5AF7D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95325"/>
            <a:chOff x="0" y="0"/>
            <a:chExt cx="9144000" cy="696027"/>
          </a:xfrm>
        </p:grpSpPr>
        <p:grpSp>
          <p:nvGrpSpPr>
            <p:cNvPr id="1027" name="Grupo 3">
              <a:extLst>
                <a:ext uri="{FF2B5EF4-FFF2-40B4-BE49-F238E27FC236}">
                  <a16:creationId xmlns:a16="http://schemas.microsoft.com/office/drawing/2014/main" id="{B21A741A-4A1B-4950-84ED-E863B3CB7C7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9144000" cy="696027"/>
              <a:chOff x="0" y="0"/>
              <a:chExt cx="9144000" cy="696027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D04F055-C3A8-43C2-9E32-36BCA284BCA4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696027"/>
              </a:xfrm>
              <a:prstGeom prst="rect">
                <a:avLst/>
              </a:prstGeom>
              <a:solidFill>
                <a:srgbClr val="0021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_tradnl"/>
              </a:p>
            </p:txBody>
          </p:sp>
          <p:sp>
            <p:nvSpPr>
              <p:cNvPr id="7" name="Marcador de fecha 3">
                <a:extLst>
                  <a:ext uri="{FF2B5EF4-FFF2-40B4-BE49-F238E27FC236}">
                    <a16:creationId xmlns:a16="http://schemas.microsoft.com/office/drawing/2014/main" id="{05CD9C55-500D-472B-AB37-1BD5A5458A3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0200" y="0"/>
                <a:ext cx="7083425" cy="696027"/>
              </a:xfrm>
              <a:prstGeom prst="rect">
                <a:avLst/>
              </a:prstGeom>
            </p:spPr>
            <p:txBody>
              <a:bodyPr anchor="ctr"/>
              <a:lstStyle>
                <a:defPPr>
                  <a:defRPr lang="es-ES"/>
                </a:defPPr>
                <a:lvl1pPr marL="0" algn="l" defTabSz="457200" rtl="0" eaLnBrk="1" latinLnBrk="0" hangingPunct="1">
                  <a:defRPr lang="es-ES" sz="1200" kern="1200" smtClean="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80"/>
                  </a:lnSpc>
                  <a:defRPr/>
                </a:pPr>
                <a:endParaRPr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8" name="Imagen 4">
              <a:extLst>
                <a:ext uri="{FF2B5EF4-FFF2-40B4-BE49-F238E27FC236}">
                  <a16:creationId xmlns:a16="http://schemas.microsoft.com/office/drawing/2014/main" id="{C90C6191-773C-4CA1-86E0-7F095F1DF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3010"/>
              <a:ext cx="1440160" cy="65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A7ABC3-6D72-4BCB-9B6A-3359BA069E0A}"/>
              </a:ext>
            </a:extLst>
          </p:cNvPr>
          <p:cNvSpPr txBox="1"/>
          <p:nvPr userDrawn="1"/>
        </p:nvSpPr>
        <p:spPr>
          <a:xfrm>
            <a:off x="8820150" y="1144935"/>
            <a:ext cx="330200" cy="558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TextBox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6638CD-35EF-4D21-936C-139BC8E0537A}"/>
              </a:ext>
            </a:extLst>
          </p:cNvPr>
          <p:cNvSpPr txBox="1"/>
          <p:nvPr userDrawn="1"/>
        </p:nvSpPr>
        <p:spPr>
          <a:xfrm>
            <a:off x="3810" y="1160175"/>
            <a:ext cx="330200" cy="558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</p:sldLayoutIdLst>
  <p:transition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uadroTexto 8">
            <a:hlinkClick r:id="rId3" action="ppaction://hlinksldjump"/>
            <a:extLst>
              <a:ext uri="{FF2B5EF4-FFF2-40B4-BE49-F238E27FC236}">
                <a16:creationId xmlns:a16="http://schemas.microsoft.com/office/drawing/2014/main" id="{EA743C22-D976-4814-AF9D-6F198344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1814513"/>
            <a:ext cx="4608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dirty="0"/>
              <a:t>La evolución económica entre 1919 y 1929</a:t>
            </a:r>
          </a:p>
        </p:txBody>
      </p:sp>
      <p:sp>
        <p:nvSpPr>
          <p:cNvPr id="5123" name="CuadroTexto 52">
            <a:hlinkClick r:id="rId4" action="ppaction://hlinksldjump"/>
            <a:extLst>
              <a:ext uri="{FF2B5EF4-FFF2-40B4-BE49-F238E27FC236}">
                <a16:creationId xmlns:a16="http://schemas.microsoft.com/office/drawing/2014/main" id="{21D912BE-06EC-45F0-A738-0DEB40A7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2903538"/>
            <a:ext cx="4608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dirty="0"/>
              <a:t>Los sistemas totalitarios europeos</a:t>
            </a:r>
          </a:p>
        </p:txBody>
      </p:sp>
      <p:sp>
        <p:nvSpPr>
          <p:cNvPr id="5124" name="CuadroTexto 53">
            <a:hlinkClick r:id="rId5" action="ppaction://hlinksldjump"/>
            <a:extLst>
              <a:ext uri="{FF2B5EF4-FFF2-40B4-BE49-F238E27FC236}">
                <a16:creationId xmlns:a16="http://schemas.microsoft.com/office/drawing/2014/main" id="{B158B0B5-293E-46ED-9E0A-7857CB54E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3421063"/>
            <a:ext cx="749751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dirty="0"/>
              <a:t>España: de la dictadura a la democracia</a:t>
            </a:r>
          </a:p>
        </p:txBody>
      </p:sp>
      <p:sp>
        <p:nvSpPr>
          <p:cNvPr id="5125" name="CuadroTexto 54">
            <a:hlinkClick r:id="rId6" action="ppaction://hlinksldjump"/>
            <a:extLst>
              <a:ext uri="{FF2B5EF4-FFF2-40B4-BE49-F238E27FC236}">
                <a16:creationId xmlns:a16="http://schemas.microsoft.com/office/drawing/2014/main" id="{7EC2313A-3051-407A-B5D4-1AFAB2A4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3992563"/>
            <a:ext cx="460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La Segunda República</a:t>
            </a:r>
          </a:p>
        </p:txBody>
      </p:sp>
      <p:sp>
        <p:nvSpPr>
          <p:cNvPr id="5126" name="CuadroTexto 55">
            <a:hlinkClick r:id="rId7" action="ppaction://hlinksldjump"/>
            <a:extLst>
              <a:ext uri="{FF2B5EF4-FFF2-40B4-BE49-F238E27FC236}">
                <a16:creationId xmlns:a16="http://schemas.microsoft.com/office/drawing/2014/main" id="{810A26DE-3B2D-4B4B-8647-019748B2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450850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dirty="0"/>
              <a:t>La Guerra Civil española (1936-1939)</a:t>
            </a:r>
          </a:p>
        </p:txBody>
      </p:sp>
      <p:sp>
        <p:nvSpPr>
          <p:cNvPr id="5127" name="CuadroTexto 58">
            <a:hlinkClick r:id="rId8" action="ppaction://hlinksldjump"/>
            <a:extLst>
              <a:ext uri="{FF2B5EF4-FFF2-40B4-BE49-F238E27FC236}">
                <a16:creationId xmlns:a16="http://schemas.microsoft.com/office/drawing/2014/main" id="{8AD7FB32-F43A-4573-9CF0-0BEA7DD15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2359025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dirty="0"/>
              <a:t>La Gran Depresión</a:t>
            </a:r>
          </a:p>
        </p:txBody>
      </p:sp>
      <p:sp>
        <p:nvSpPr>
          <p:cNvPr id="5128" name="Marcador de texto 2">
            <a:extLst>
              <a:ext uri="{FF2B5EF4-FFF2-40B4-BE49-F238E27FC236}">
                <a16:creationId xmlns:a16="http://schemas.microsoft.com/office/drawing/2014/main" id="{524EDFFA-031A-451E-893F-C19FDF1AB439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468313" y="692150"/>
            <a:ext cx="8496175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dirty="0"/>
              <a:t>El período de entreguerras</a:t>
            </a:r>
          </a:p>
        </p:txBody>
      </p:sp>
      <p:sp>
        <p:nvSpPr>
          <p:cNvPr id="9" name="CuadroTexto 55">
            <a:hlinkClick r:id="rId9" action="ppaction://hlinksldjump"/>
            <a:extLst>
              <a:ext uri="{FF2B5EF4-FFF2-40B4-BE49-F238E27FC236}">
                <a16:creationId xmlns:a16="http://schemas.microsoft.com/office/drawing/2014/main" id="{0F919BF5-F77E-4127-A458-C575223A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654" y="5045729"/>
            <a:ext cx="5694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dirty="0"/>
              <a:t>La Segunda República y la Guerra Civil en Andalucía</a:t>
            </a:r>
          </a:p>
        </p:txBody>
      </p:sp>
      <p:sp>
        <p:nvSpPr>
          <p:cNvPr id="10" name="CuadroTexto 55">
            <a:hlinkClick r:id="rId10" action="ppaction://hlinksldjump"/>
            <a:extLst>
              <a:ext uri="{FF2B5EF4-FFF2-40B4-BE49-F238E27FC236}">
                <a16:creationId xmlns:a16="http://schemas.microsoft.com/office/drawing/2014/main" id="{3F2B8ABA-C6BE-4628-8C1A-A2501FC7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280" y="5658205"/>
            <a:ext cx="5694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dirty="0"/>
              <a:t>El arte en el período de entreguerras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texto 1">
            <a:extLst>
              <a:ext uri="{FF2B5EF4-FFF2-40B4-BE49-F238E27FC236}">
                <a16:creationId xmlns:a16="http://schemas.microsoft.com/office/drawing/2014/main" id="{382CC78F-883C-49C4-B6F1-4166CFAF0C0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84213"/>
            <a:ext cx="80645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3. Los sistemas totalitarios europeos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D22658C8-06A3-4578-9204-16B53B6C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268760"/>
            <a:ext cx="4294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El estalinismo en la URSS</a:t>
            </a:r>
          </a:p>
        </p:txBody>
      </p:sp>
      <p:sp>
        <p:nvSpPr>
          <p:cNvPr id="37" name="CuadroTexto 9">
            <a:extLst>
              <a:ext uri="{FF2B5EF4-FFF2-40B4-BE49-F238E27FC236}">
                <a16:creationId xmlns:a16="http://schemas.microsoft.com/office/drawing/2014/main" id="{43C2D567-B0BC-4FDB-BBE8-AD6224A2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1" y="1584497"/>
            <a:ext cx="5441462" cy="51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Tras la muerte de Lenin en 1924, </a:t>
            </a:r>
            <a:r>
              <a:rPr lang="es-ES" altLang="es-ES" sz="1400" b="1" dirty="0"/>
              <a:t>Iósif Stalin </a:t>
            </a:r>
            <a:r>
              <a:rPr lang="es-ES" altLang="es-ES" sz="1400" dirty="0"/>
              <a:t>se hizo con la dirección </a:t>
            </a:r>
            <a:br>
              <a:rPr lang="es-ES" altLang="es-ES" sz="1400" dirty="0"/>
            </a:br>
            <a:r>
              <a:rPr lang="es-ES" altLang="es-ES" sz="1400" dirty="0"/>
              <a:t>del Partido Comunista y se convirtió en </a:t>
            </a:r>
            <a:r>
              <a:rPr lang="es-ES" altLang="es-ES" sz="1400" b="1" dirty="0"/>
              <a:t>Secretario General del PCUS. </a:t>
            </a: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Stalin eliminó a sus posibles rivales y acumuló todo el poder hasta establecer una </a:t>
            </a:r>
            <a:r>
              <a:rPr lang="es-ES" altLang="es-ES" sz="1400" b="1" dirty="0"/>
              <a:t>dictadura personal (estalinismo), </a:t>
            </a:r>
            <a:r>
              <a:rPr lang="es-ES" altLang="es-ES" sz="1400" dirty="0"/>
              <a:t>que se caracterizó por: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Una economía planificada </a:t>
            </a:r>
            <a:r>
              <a:rPr lang="es-ES" altLang="es-ES" sz="1400" dirty="0"/>
              <a:t>basada en </a:t>
            </a:r>
            <a:r>
              <a:rPr lang="es-ES" altLang="es-ES" sz="1400" b="1" dirty="0"/>
              <a:t>planes quinquenales</a:t>
            </a:r>
            <a:r>
              <a:rPr lang="es-ES" altLang="es-ES" sz="1400" dirty="0"/>
              <a:t> (a cinco años) para que la URSS fuera autosuficiente y pudiera competir con </a:t>
            </a:r>
            <a:br>
              <a:rPr lang="es-ES" altLang="es-ES" sz="1400" dirty="0"/>
            </a:br>
            <a:r>
              <a:rPr lang="es-ES" altLang="es-ES" sz="1400" dirty="0"/>
              <a:t>los países capitalistas: </a:t>
            </a:r>
          </a:p>
          <a:p>
            <a:pPr marL="449263" indent="-285750" eaLnBrk="1" hangingPunct="1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  <a:defRPr/>
            </a:pPr>
            <a:r>
              <a:rPr lang="es-ES" altLang="es-ES" sz="1400" dirty="0"/>
              <a:t>En el campo: colectivización de la tierra y establecimiento de granjas de dos tipos: </a:t>
            </a:r>
            <a:r>
              <a:rPr lang="es-ES" altLang="es-ES" sz="1400" b="1" dirty="0" err="1"/>
              <a:t>sovjós</a:t>
            </a:r>
            <a:r>
              <a:rPr lang="es-ES" altLang="es-ES" sz="1400" dirty="0"/>
              <a:t> (propiedad estatal, los campesinos eran asalariados) y </a:t>
            </a:r>
            <a:r>
              <a:rPr lang="es-ES" altLang="es-ES" sz="1400" b="1" dirty="0"/>
              <a:t>koljós</a:t>
            </a:r>
            <a:r>
              <a:rPr lang="es-ES" altLang="es-ES" sz="1400" dirty="0"/>
              <a:t> (propiedad colectiva, cada campesino recibía una parte de la cosecha). </a:t>
            </a:r>
          </a:p>
          <a:p>
            <a:pPr marL="449263" indent="-285750" eaLnBrk="1" hangingPunct="1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  <a:defRPr/>
            </a:pPr>
            <a:r>
              <a:rPr lang="es-ES" altLang="es-ES" sz="1400" dirty="0"/>
              <a:t>Industria: desarrollo de la industria pesada (armamento, maquinaria y vías férreas). </a:t>
            </a:r>
          </a:p>
          <a:p>
            <a:pPr marL="449263" indent="-285750" eaLnBrk="1" hangingPunct="1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  <a:defRPr/>
            </a:pPr>
            <a:r>
              <a:rPr lang="es-ES" altLang="es-ES" sz="1400" dirty="0"/>
              <a:t>Comercio: gestión mediante cooperativas estatales.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Derechos sociales.</a:t>
            </a:r>
            <a:r>
              <a:rPr lang="es-ES" altLang="es-ES" sz="1400" dirty="0"/>
              <a:t> La Constitución de 1936 otorgó amplios derechos a los ciudadanos, como el sufragio universal. Se mantuvo la red sanitaria, el sistema educativo y las viviendas gratuitas para toda la población, pero existieron grandes diferencias con la élite gobernante.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Un régimen de terror. </a:t>
            </a:r>
            <a:r>
              <a:rPr lang="es-ES" altLang="es-ES" sz="1400" dirty="0"/>
              <a:t>Stalin llevó a cabo campañas de represión (purgas) para eliminar a altos miembros del partido y del ejército. Cualquier disidente de las políticas estalinistas era asesinado </a:t>
            </a:r>
            <a:br>
              <a:rPr lang="es-ES" altLang="es-ES" sz="1400" dirty="0"/>
            </a:br>
            <a:r>
              <a:rPr lang="es-ES" altLang="es-ES" sz="1400" dirty="0"/>
              <a:t>o enviado a campos de trabajo forzado </a:t>
            </a:r>
            <a:r>
              <a:rPr lang="es-ES" altLang="es-ES" sz="1400" b="1" dirty="0"/>
              <a:t>(gulags).</a:t>
            </a:r>
            <a:endParaRPr lang="es-E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EDA71-5AF3-4571-90D0-5F2A19570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6858" r="3525" b="20887"/>
          <a:stretch/>
        </p:blipFill>
        <p:spPr>
          <a:xfrm>
            <a:off x="6152607" y="1358999"/>
            <a:ext cx="2573222" cy="29582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82EE91-6B36-45E9-BA86-DAA2D76248CA}"/>
              </a:ext>
            </a:extLst>
          </p:cNvPr>
          <p:cNvSpPr/>
          <p:nvPr/>
        </p:nvSpPr>
        <p:spPr>
          <a:xfrm rot="172962">
            <a:off x="6122686" y="4864648"/>
            <a:ext cx="2724459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El fracaso del modelo agrícola estalinista por la mala gestión y años de malas cosechas causó hambrunas terribles. Además, la falta de desarrollo de la industria de bienes de consumo empeoró la calidad de vida de la población.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DD2CE-E543-4693-A41E-A5558580A2CB}"/>
              </a:ext>
            </a:extLst>
          </p:cNvPr>
          <p:cNvSpPr/>
          <p:nvPr/>
        </p:nvSpPr>
        <p:spPr>
          <a:xfrm>
            <a:off x="6084168" y="4317292"/>
            <a:ext cx="2978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211D1E"/>
                </a:solidFill>
                <a:latin typeface="+mn-lt"/>
              </a:rPr>
              <a:t>Stalin estableció un intenso programa de propaganda </a:t>
            </a:r>
            <a:br>
              <a:rPr lang="es-ES" sz="1000" dirty="0">
                <a:solidFill>
                  <a:srgbClr val="211D1E"/>
                </a:solidFill>
                <a:latin typeface="+mn-lt"/>
              </a:rPr>
            </a:br>
            <a:r>
              <a:rPr lang="es-ES" sz="1000" dirty="0">
                <a:solidFill>
                  <a:srgbClr val="211D1E"/>
                </a:solidFill>
                <a:latin typeface="+mn-lt"/>
              </a:rPr>
              <a:t>centrado en el culto a su persona</a:t>
            </a:r>
            <a:endParaRPr lang="es-E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8468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texto 1">
            <a:extLst>
              <a:ext uri="{FF2B5EF4-FFF2-40B4-BE49-F238E27FC236}">
                <a16:creationId xmlns:a16="http://schemas.microsoft.com/office/drawing/2014/main" id="{CC4F0421-CB74-4815-8421-72EC033E2F0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4. España: de la dictadura a la democracia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35DF0970-EDB6-40AF-9CD4-1F179D82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43" y="1268760"/>
            <a:ext cx="3646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La dictadura de Primo de Rivera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BBD65-5887-4D6F-8F39-44FAE4715B5F}"/>
              </a:ext>
            </a:extLst>
          </p:cNvPr>
          <p:cNvSpPr txBox="1"/>
          <p:nvPr/>
        </p:nvSpPr>
        <p:spPr>
          <a:xfrm>
            <a:off x="334834" y="1603743"/>
            <a:ext cx="4661610" cy="4809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En 1923, el general Primo de Rivera dio un golpe de Estado </a:t>
            </a:r>
            <a:br>
              <a:rPr lang="es-ES" altLang="es-ES" sz="1400" dirty="0"/>
            </a:br>
            <a:r>
              <a:rPr lang="es-ES" altLang="es-ES" sz="1400" dirty="0"/>
              <a:t>y asumió el poder al frente de un </a:t>
            </a:r>
            <a:r>
              <a:rPr lang="es-ES" altLang="es-ES" sz="1400" b="1" dirty="0"/>
              <a:t>Directorio Militar </a:t>
            </a:r>
            <a:r>
              <a:rPr lang="es-ES" altLang="es-ES" sz="1400" dirty="0"/>
              <a:t>que suspendió la Constitución y el régimen parlamentario.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Política interior: </a:t>
            </a:r>
            <a:r>
              <a:rPr lang="es-ES" altLang="es-ES" sz="1400" dirty="0"/>
              <a:t>estableció la </a:t>
            </a:r>
            <a:r>
              <a:rPr lang="es-ES" altLang="es-ES" sz="1400" b="1" dirty="0"/>
              <a:t>Unión Patriótica </a:t>
            </a:r>
            <a:r>
              <a:rPr lang="es-ES" altLang="es-ES" sz="1400" dirty="0"/>
              <a:t>como movimiento político oficial, ilegalizó el PCE y el sindicato CNT, persiguió los nacionalismos catalán y vasco, y redujo las libertades ciudadanas, como la libertad de prensa.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Política exterior:</a:t>
            </a:r>
            <a:r>
              <a:rPr lang="es-ES" altLang="es-ES" sz="1400" dirty="0"/>
              <a:t> el desembarco de Alhucemas (1925) </a:t>
            </a:r>
            <a:br>
              <a:rPr lang="es-ES" altLang="es-ES" sz="1400" dirty="0"/>
            </a:br>
            <a:r>
              <a:rPr lang="es-ES" altLang="es-ES" sz="1400" dirty="0"/>
              <a:t>puso fin a la Guerra de Marruecos.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Economía: </a:t>
            </a:r>
            <a:r>
              <a:rPr lang="es-ES" altLang="es-ES" sz="1400" dirty="0"/>
              <a:t>ampliación y modernización de la red de carreteras, ferrocarriles, obras hidráulicas y eléctricas. Creación de monopolios estatales (Telefónica y CAMPSA).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Primo de Rivera sustituyó el Directorio Militar por un </a:t>
            </a:r>
            <a:r>
              <a:rPr lang="es-ES" altLang="es-ES" sz="1400" b="1" dirty="0"/>
              <a:t>Directorio Civil, </a:t>
            </a:r>
            <a:r>
              <a:rPr lang="es-ES" altLang="es-ES" sz="1400" dirty="0"/>
              <a:t>formado por militares y civiles, y creó una </a:t>
            </a:r>
            <a:r>
              <a:rPr lang="es-ES" altLang="es-ES" sz="1400" b="1" dirty="0"/>
              <a:t>Asamblea Nacional Consultiva </a:t>
            </a:r>
            <a:r>
              <a:rPr lang="es-ES" altLang="es-ES" sz="1400" dirty="0"/>
              <a:t>para redactar una nueva Constitución.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La crisis económica de 1929, la oposición de los partidos políticos y la pérdida de apoyo del ejército y del rey llevaron </a:t>
            </a:r>
            <a:br>
              <a:rPr lang="es-ES" altLang="es-ES" sz="1400" dirty="0"/>
            </a:br>
            <a:r>
              <a:rPr lang="es-ES" altLang="es-ES" sz="1400" dirty="0"/>
              <a:t>a Primo de Rivera a dimitir en enero de 1930. 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Alfonso XIII nombró jefe del Gobierno al general Berenguer para que volviera a la normalidad constitucional.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CF15D5-6BA0-4C15-B070-93A3CFC64D71}"/>
              </a:ext>
            </a:extLst>
          </p:cNvPr>
          <p:cNvSpPr txBox="1"/>
          <p:nvPr/>
        </p:nvSpPr>
        <p:spPr>
          <a:xfrm rot="21540000">
            <a:off x="5013748" y="4480082"/>
            <a:ext cx="3780010" cy="2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1400" dirty="0"/>
              <a:t>Tras siete años de dictadura apoyada por el rey, </a:t>
            </a:r>
            <a:br>
              <a:rPr lang="es-ES" sz="1400" dirty="0"/>
            </a:br>
            <a:r>
              <a:rPr lang="es-ES" sz="1400" dirty="0"/>
              <a:t>la monarquía había quedado desacreditada. </a:t>
            </a:r>
            <a:br>
              <a:rPr lang="es-ES" sz="1400" dirty="0"/>
            </a:br>
            <a:r>
              <a:rPr lang="es-ES" sz="1400" dirty="0"/>
              <a:t>La oposición política (republicanos y socialistas) reivindicó la instauración de una República </a:t>
            </a:r>
            <a:r>
              <a:rPr lang="es-ES" sz="1400" b="1" dirty="0"/>
              <a:t>(Pacto de San Sebastián, 1930).</a:t>
            </a:r>
            <a:r>
              <a:rPr lang="es-ES" sz="1400" dirty="0"/>
              <a:t> En las elecciones municipales del 12 de abril de 1931, los partidos republicanos ganaron en las ciudades. Alfonso XIII marchó al exilio y el </a:t>
            </a:r>
            <a:r>
              <a:rPr lang="es-ES" sz="1400" b="1" dirty="0"/>
              <a:t>14 de abril se proclamó </a:t>
            </a:r>
            <a:br>
              <a:rPr lang="es-ES" sz="1400" b="1" dirty="0"/>
            </a:br>
            <a:r>
              <a:rPr lang="es-ES" sz="1400" b="1" dirty="0"/>
              <a:t>la Segunda República.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F6A78-9B3F-4F08-810C-78572EB3F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8" r="5127"/>
          <a:stretch/>
        </p:blipFill>
        <p:spPr>
          <a:xfrm>
            <a:off x="5006707" y="1668944"/>
            <a:ext cx="3968045" cy="244827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590BD-7A9F-4CF8-958D-8D4F86B4741B}"/>
              </a:ext>
            </a:extLst>
          </p:cNvPr>
          <p:cNvSpPr/>
          <p:nvPr/>
        </p:nvSpPr>
        <p:spPr>
          <a:xfrm>
            <a:off x="4968215" y="4080642"/>
            <a:ext cx="39163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211D1E"/>
                </a:solidFill>
                <a:latin typeface="+mn-lt"/>
              </a:rPr>
              <a:t>Miguel Primo de Rivera despachando con el rey Alfonso XIII</a:t>
            </a:r>
            <a:endParaRPr lang="es-ES" sz="1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texto 1">
            <a:extLst>
              <a:ext uri="{FF2B5EF4-FFF2-40B4-BE49-F238E27FC236}">
                <a16:creationId xmlns:a16="http://schemas.microsoft.com/office/drawing/2014/main" id="{CC4F0421-CB74-4815-8421-72EC033E2F0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5. La Segunda República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35DF0970-EDB6-40AF-9CD4-1F179D82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91" y="1299365"/>
            <a:ext cx="3646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El bienio izquierdista (1931-1933)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BBD65-5887-4D6F-8F39-44FAE4715B5F}"/>
              </a:ext>
            </a:extLst>
          </p:cNvPr>
          <p:cNvSpPr txBox="1"/>
          <p:nvPr/>
        </p:nvSpPr>
        <p:spPr>
          <a:xfrm>
            <a:off x="302691" y="1634348"/>
            <a:ext cx="862965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El Gobierno del bienio izquierdista o reformista, presidido por </a:t>
            </a:r>
            <a:r>
              <a:rPr lang="es-ES" altLang="es-ES" sz="1400" b="1" dirty="0"/>
              <a:t>Niceto Alcalá-Zamora </a:t>
            </a:r>
            <a:r>
              <a:rPr lang="es-ES" altLang="es-ES" sz="1400" dirty="0"/>
              <a:t>y con </a:t>
            </a:r>
            <a:r>
              <a:rPr lang="es-ES" altLang="es-ES" sz="1400" b="1" dirty="0"/>
              <a:t>Manuel Azaña </a:t>
            </a:r>
            <a:r>
              <a:rPr lang="es-ES" altLang="es-ES" sz="1400" dirty="0"/>
              <a:t>como presidente del Gobierno, inició una intensa actividad reformista para modernizar y democratizar España: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B590BD-7A9F-4CF8-958D-8D4F86B4741B}"/>
              </a:ext>
            </a:extLst>
          </p:cNvPr>
          <p:cNvSpPr/>
          <p:nvPr/>
        </p:nvSpPr>
        <p:spPr>
          <a:xfrm>
            <a:off x="6304454" y="4710121"/>
            <a:ext cx="2773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211D1E"/>
                </a:solidFill>
                <a:latin typeface="+mn-lt"/>
              </a:rPr>
              <a:t>Proclamación de la Segunda República en 1931</a:t>
            </a:r>
            <a:endParaRPr lang="es-ES" sz="1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E7549-1EF8-4CDA-BFBE-8827C2E63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r="9224"/>
          <a:stretch/>
        </p:blipFill>
        <p:spPr>
          <a:xfrm>
            <a:off x="6396277" y="2210275"/>
            <a:ext cx="2671523" cy="2502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0471F5-4BB8-466B-8A3A-00FAE3DCFD79}"/>
              </a:ext>
            </a:extLst>
          </p:cNvPr>
          <p:cNvSpPr txBox="1"/>
          <p:nvPr/>
        </p:nvSpPr>
        <p:spPr>
          <a:xfrm>
            <a:off x="934741" y="5480435"/>
            <a:ext cx="736555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971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Las reformas provocaron el </a:t>
            </a:r>
            <a:r>
              <a:rPr lang="es-ES" altLang="es-ES" sz="1400" b="1" dirty="0"/>
              <a:t>descontento</a:t>
            </a:r>
            <a:r>
              <a:rPr lang="es-ES" altLang="es-ES" sz="1400" dirty="0"/>
              <a:t> de </a:t>
            </a:r>
            <a:r>
              <a:rPr lang="es-ES" altLang="es-ES" sz="1400" b="1" dirty="0"/>
              <a:t>grupos conservadores </a:t>
            </a:r>
            <a:r>
              <a:rPr lang="es-ES" altLang="es-ES" sz="1400" dirty="0"/>
              <a:t>(en 1932 se produjo un golpe </a:t>
            </a:r>
            <a:br>
              <a:rPr lang="es-ES" altLang="es-ES" sz="1400" dirty="0"/>
            </a:br>
            <a:r>
              <a:rPr lang="es-ES" altLang="es-ES" sz="1400" dirty="0"/>
              <a:t>de Estado fallido del general Sanjurjo) y de </a:t>
            </a:r>
            <a:r>
              <a:rPr lang="es-ES" altLang="es-ES" sz="1400" b="1" dirty="0"/>
              <a:t>comunistas y anarquistas, </a:t>
            </a:r>
            <a:r>
              <a:rPr lang="es-ES" altLang="es-ES" sz="1400" dirty="0"/>
              <a:t>que animaron a realizar levantamientos y ocupación de tierras, como en </a:t>
            </a:r>
            <a:r>
              <a:rPr lang="es-ES" altLang="es-ES" sz="1400" b="1" dirty="0"/>
              <a:t>Casas Viejas (Cádiz). </a:t>
            </a:r>
            <a:r>
              <a:rPr lang="es-ES" altLang="es-ES" sz="1400" dirty="0"/>
              <a:t>La movilización anarquista fue brutalmente reprimida por el Gobierno, cuya impopularidad provocó la dimisión de Azaña </a:t>
            </a:r>
            <a:br>
              <a:rPr lang="es-ES" altLang="es-ES" sz="1400" dirty="0"/>
            </a:br>
            <a:r>
              <a:rPr lang="es-ES" altLang="es-ES" sz="1400" dirty="0"/>
              <a:t>y la convocatoria de nuevas elecciones, que ganaron los partidos de centro-derecha.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D0D54-28DA-45D7-8358-2AFC01EF4FBF}"/>
              </a:ext>
            </a:extLst>
          </p:cNvPr>
          <p:cNvSpPr txBox="1"/>
          <p:nvPr/>
        </p:nvSpPr>
        <p:spPr>
          <a:xfrm>
            <a:off x="302691" y="2157568"/>
            <a:ext cx="6299250" cy="33009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Nueva Constitución de carácter progresista (1931): </a:t>
            </a:r>
            <a:r>
              <a:rPr lang="es-ES" altLang="es-ES" sz="1400" dirty="0"/>
              <a:t>separación Iglesia y Estado, sufragio universal masculino y femenino, numerosos derechos y libertades.</a:t>
            </a:r>
          </a:p>
          <a:p>
            <a:pPr marL="177800" indent="-1778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Reforma autonómica. </a:t>
            </a:r>
            <a:r>
              <a:rPr lang="es-ES" altLang="es-ES" sz="1400" dirty="0"/>
              <a:t>Concesión del Estatuto de Autonomía a Cataluña (1932). Tramitación de los proyectos para el País Vasco y Galicia.</a:t>
            </a:r>
          </a:p>
          <a:p>
            <a:pPr marL="177800" indent="-1778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Reforma religiosa. </a:t>
            </a:r>
            <a:r>
              <a:rPr lang="es-ES" altLang="es-ES" sz="1400" dirty="0"/>
              <a:t>Se aprobó el divorcio, se anuló el presupuesto dedicado </a:t>
            </a:r>
            <a:br>
              <a:rPr lang="es-ES" altLang="es-ES" sz="1400" dirty="0"/>
            </a:br>
            <a:r>
              <a:rPr lang="es-ES" altLang="es-ES" sz="1400" dirty="0"/>
              <a:t>al culto y al clero, y se prohibió a los religiosos ejercer la enseñanza.</a:t>
            </a:r>
          </a:p>
          <a:p>
            <a:pPr marL="177800" indent="-1778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Reforma agraria. </a:t>
            </a:r>
            <a:r>
              <a:rPr lang="es-ES" altLang="es-ES" sz="1400" dirty="0"/>
              <a:t>Se expropiaron grandes propiedades que no se cultivaban </a:t>
            </a:r>
            <a:br>
              <a:rPr lang="es-ES" altLang="es-ES" sz="1400" dirty="0"/>
            </a:br>
            <a:r>
              <a:rPr lang="es-ES" altLang="es-ES" sz="1400" dirty="0"/>
              <a:t>para acabar con el latifundismo y otorgar tierras a los jornaleros. </a:t>
            </a:r>
          </a:p>
          <a:p>
            <a:pPr marL="177800" indent="-1778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Reforma educativa. </a:t>
            </a:r>
            <a:r>
              <a:rPr lang="es-ES" altLang="es-ES" sz="1400" dirty="0"/>
              <a:t>Escuelas laicas, mixtas y gratuitas; mejora de la formación </a:t>
            </a:r>
            <a:br>
              <a:rPr lang="es-ES" altLang="es-ES" sz="1400" dirty="0"/>
            </a:br>
            <a:r>
              <a:rPr lang="es-ES" altLang="es-ES" sz="1400" dirty="0"/>
              <a:t>de maestros y, por primera vez, acceso de mujeres a puestos de enseñanza </a:t>
            </a:r>
            <a:br>
              <a:rPr lang="es-ES" altLang="es-ES" sz="1400" dirty="0"/>
            </a:br>
            <a:r>
              <a:rPr lang="es-ES" altLang="es-ES" sz="1400" dirty="0"/>
              <a:t>en el bachillerato y la universidad. Se crearon las Misiones Pedagógicas para </a:t>
            </a:r>
            <a:br>
              <a:rPr lang="es-ES" altLang="es-ES" sz="1400" dirty="0"/>
            </a:br>
            <a:r>
              <a:rPr lang="es-ES" altLang="es-ES" sz="1400" dirty="0"/>
              <a:t>llevar la cultura al mundo rural.</a:t>
            </a:r>
          </a:p>
          <a:p>
            <a:pPr marL="177800" indent="-17780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Reforma militar. </a:t>
            </a:r>
            <a:r>
              <a:rPr lang="es-ES" altLang="es-ES" sz="1400" dirty="0"/>
              <a:t>La Ley Azaña (1931) redujo el número de oficiales. </a:t>
            </a:r>
            <a:br>
              <a:rPr lang="es-ES" altLang="es-ES" sz="1400" dirty="0"/>
            </a:br>
            <a:r>
              <a:rPr lang="es-ES" altLang="es-ES" sz="1400" dirty="0"/>
              <a:t>Se modernizó el ejército.</a:t>
            </a:r>
          </a:p>
        </p:txBody>
      </p:sp>
    </p:spTree>
    <p:extLst>
      <p:ext uri="{BB962C8B-B14F-4D97-AF65-F5344CB8AC3E}">
        <p14:creationId xmlns:p14="http://schemas.microsoft.com/office/powerpoint/2010/main" val="11424080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texto 1">
            <a:extLst>
              <a:ext uri="{FF2B5EF4-FFF2-40B4-BE49-F238E27FC236}">
                <a16:creationId xmlns:a16="http://schemas.microsoft.com/office/drawing/2014/main" id="{CC4F0421-CB74-4815-8421-72EC033E2F0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5. La Segunda República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35DF0970-EDB6-40AF-9CD4-1F179D82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90" y="1299365"/>
            <a:ext cx="4773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El bienio de centro-derecha (1933-1936)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BBD65-5887-4D6F-8F39-44FAE4715B5F}"/>
              </a:ext>
            </a:extLst>
          </p:cNvPr>
          <p:cNvSpPr txBox="1"/>
          <p:nvPr/>
        </p:nvSpPr>
        <p:spPr>
          <a:xfrm>
            <a:off x="302691" y="1634348"/>
            <a:ext cx="4660753" cy="3008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El Gobierno del bienio de centro-derecha, presidido por </a:t>
            </a:r>
            <a:r>
              <a:rPr lang="es-ES" altLang="es-ES" sz="1400" b="1" dirty="0"/>
              <a:t>Alejandro Lerroux, </a:t>
            </a:r>
            <a:r>
              <a:rPr lang="es-ES" altLang="es-ES" sz="1400" dirty="0"/>
              <a:t>del Partido Radical, con el apoyo de la CEDA (Confederación Española de Derechas Autónomas) paralizó las reformas del bienio anterior y concedió la amnistía a los participantes del golpe de Estado de 1932. 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En 1934, el PSOE, el PCE y los sindicatos UGT y CNT convocaron una huelga general en octubre, conocida </a:t>
            </a:r>
            <a:br>
              <a:rPr lang="es-ES" altLang="es-ES" sz="1400" dirty="0"/>
            </a:br>
            <a:r>
              <a:rPr lang="es-ES" altLang="es-ES" sz="1400" dirty="0"/>
              <a:t>como </a:t>
            </a:r>
            <a:r>
              <a:rPr lang="es-ES" altLang="es-ES" sz="1400" b="1" dirty="0"/>
              <a:t>Revolución de 1934, </a:t>
            </a:r>
            <a:r>
              <a:rPr lang="es-ES" altLang="es-ES" sz="1400" dirty="0"/>
              <a:t>que solo triunfó en Asturias </a:t>
            </a:r>
            <a:br>
              <a:rPr lang="es-ES" altLang="es-ES" sz="1400" dirty="0"/>
            </a:br>
            <a:r>
              <a:rPr lang="es-ES" altLang="es-ES" sz="1400" dirty="0"/>
              <a:t>y Cataluña: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En Asturias, los mineros proclamaron un Gobierno revolucionario y ocuparon las cuencas mineras.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En Cataluña, el presidente autonómico Lluís Companys proclamó el Estado catalán.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B590BD-7A9F-4CF8-958D-8D4F86B4741B}"/>
              </a:ext>
            </a:extLst>
          </p:cNvPr>
          <p:cNvSpPr/>
          <p:nvPr/>
        </p:nvSpPr>
        <p:spPr>
          <a:xfrm>
            <a:off x="4728174" y="4334907"/>
            <a:ext cx="35310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211D1E"/>
                </a:solidFill>
                <a:latin typeface="+mn-lt"/>
              </a:rPr>
              <a:t>Revolucionarios de Asturias detenidos por la Guardia Civil</a:t>
            </a:r>
            <a:endParaRPr lang="es-ES" sz="10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471F5-4BB8-466B-8A3A-00FAE3DCFD79}"/>
              </a:ext>
            </a:extLst>
          </p:cNvPr>
          <p:cNvSpPr txBox="1"/>
          <p:nvPr/>
        </p:nvSpPr>
        <p:spPr>
          <a:xfrm>
            <a:off x="1331640" y="4974563"/>
            <a:ext cx="6290964" cy="992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971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El ejército sofocó estos movimientos con dureza, causando gran número de víctimas en Asturias. En Cataluña se suspendió el Estatuto y se encarceló al Gobierno. 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La represión ejercida y diversos casos de corrupción del Gobierno llevaron </a:t>
            </a:r>
            <a:br>
              <a:rPr lang="es-ES" altLang="es-ES" sz="1400" dirty="0"/>
            </a:br>
            <a:r>
              <a:rPr lang="es-ES" altLang="es-ES" sz="1400" dirty="0"/>
              <a:t>a la convocatoria de nuevas elecciones.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60016-7F2B-4C64-90A3-0308141E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93" y="1722413"/>
            <a:ext cx="4078108" cy="26635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273429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texto 1">
            <a:extLst>
              <a:ext uri="{FF2B5EF4-FFF2-40B4-BE49-F238E27FC236}">
                <a16:creationId xmlns:a16="http://schemas.microsoft.com/office/drawing/2014/main" id="{CC4F0421-CB74-4815-8421-72EC033E2F0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5. La Segunda República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35DF0970-EDB6-40AF-9CD4-1F179D82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90" y="1299365"/>
            <a:ext cx="4773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El Frente Popular (1936-1939)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BBD65-5887-4D6F-8F39-44FAE4715B5F}"/>
              </a:ext>
            </a:extLst>
          </p:cNvPr>
          <p:cNvSpPr txBox="1"/>
          <p:nvPr/>
        </p:nvSpPr>
        <p:spPr>
          <a:xfrm>
            <a:off x="302691" y="1634348"/>
            <a:ext cx="4413325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En las elecciones del 16 de febrero de 1936, los partidos de derechas se presentaron unidos en la CEDA. Los partidos de izquierdas se unieron en el Frente Popular. 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Prevaleció la unidad de la izquierda: </a:t>
            </a:r>
            <a:r>
              <a:rPr lang="es-ES" altLang="es-ES" sz="1400" b="1" dirty="0"/>
              <a:t>Manuel Azaña </a:t>
            </a:r>
            <a:r>
              <a:rPr lang="es-ES" altLang="es-ES" sz="1400" dirty="0"/>
              <a:t>fue nombrado nuevo presidente de la República y </a:t>
            </a:r>
            <a:r>
              <a:rPr lang="es-ES" altLang="es-ES" sz="1400" b="1" dirty="0"/>
              <a:t>Casares Quiroga,</a:t>
            </a:r>
            <a:r>
              <a:rPr lang="es-ES" altLang="es-ES" sz="1400" dirty="0"/>
              <a:t> presidente del Gobierno.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El Gobierno del Frente Popular retomó las reformas iniciadas en 1931 y se enfrentó a graves problemas: huelgas, enfrentamientos, protestas y revueltas lideradas por activistas de izquierda y de derechas. 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La tensión social llegó a su culmen con los asesinatos del militar socialista José Castillo y del diputado monárquico José Calvo Sotelo. 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Los militares contrarios a la República dieron entonces </a:t>
            </a:r>
            <a:br>
              <a:rPr lang="es-ES" altLang="es-ES" sz="1400" dirty="0"/>
            </a:br>
            <a:r>
              <a:rPr lang="es-ES" altLang="es-ES" sz="1400" dirty="0"/>
              <a:t>un </a:t>
            </a:r>
            <a:r>
              <a:rPr lang="es-ES" altLang="es-ES" sz="1400" b="1" dirty="0"/>
              <a:t>golpe de Estado.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A52785-EDEF-4EEC-A682-A1709CE5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6" b="2133"/>
          <a:stretch/>
        </p:blipFill>
        <p:spPr>
          <a:xfrm>
            <a:off x="5004048" y="1668697"/>
            <a:ext cx="3696842" cy="28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36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texto 1">
            <a:extLst>
              <a:ext uri="{FF2B5EF4-FFF2-40B4-BE49-F238E27FC236}">
                <a16:creationId xmlns:a16="http://schemas.microsoft.com/office/drawing/2014/main" id="{A82EB848-A76E-4857-939C-D3CACFA0D88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74" cy="504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6. La Guerra Civil española (1936-1939)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C7C3918E-AF97-48A8-A7C7-8252C774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19" y="1845601"/>
            <a:ext cx="597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Los bandos: organización y ayuda internacional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B682D9-8EC3-4758-81F0-A99A8D586CC3}"/>
              </a:ext>
            </a:extLst>
          </p:cNvPr>
          <p:cNvSpPr/>
          <p:nvPr/>
        </p:nvSpPr>
        <p:spPr>
          <a:xfrm>
            <a:off x="351258" y="1321270"/>
            <a:ext cx="8325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altLang="es-ES" sz="1400" dirty="0"/>
              <a:t>El 17 de julio de 1936, las tropas del norte de África se sublevaron contra el Gobierno de la República. </a:t>
            </a:r>
            <a:br>
              <a:rPr lang="es-ES" altLang="es-ES" sz="1400" dirty="0"/>
            </a:br>
            <a:r>
              <a:rPr lang="es-ES" altLang="es-ES" sz="1400" dirty="0"/>
              <a:t>El golpe de Estado de los generales Sanjurjo, Mola y Franco desembocó en una guerra civil que duraría tres años.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EEB00-2024-45A5-9FD5-306F3BFBC4DF}"/>
              </a:ext>
            </a:extLst>
          </p:cNvPr>
          <p:cNvSpPr/>
          <p:nvPr/>
        </p:nvSpPr>
        <p:spPr>
          <a:xfrm>
            <a:off x="372410" y="2164545"/>
            <a:ext cx="6109508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BANDO REPUBLICANO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El Gobierno contaba con el apoyo popular, disolvió el ejército y armó </a:t>
            </a:r>
            <a:br>
              <a:rPr lang="es-ES" sz="1400" dirty="0"/>
            </a:br>
            <a:r>
              <a:rPr lang="es-ES" sz="1400" dirty="0"/>
              <a:t>a los partidos y sindicatos del Frente Popular, sin preparación militar. 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Los anarquistas y comunistas detuvieron o fusilaron a partidarios de los golpistas o a personas de ideologías contrarias y quemaron edificios religiosos.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Se creó y organizó el </a:t>
            </a:r>
            <a:r>
              <a:rPr lang="es-ES" sz="1400" b="1" dirty="0"/>
              <a:t>Ejército Popular </a:t>
            </a:r>
            <a:r>
              <a:rPr lang="es-ES" sz="1400" dirty="0"/>
              <a:t>con el fin de cohesionar las milicias (fuerza militar compuesta por ciudadanos).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Apoyo internacional: URSS (asesores y material bélico), México (ayuda </a:t>
            </a:r>
            <a:br>
              <a:rPr lang="es-ES" sz="1400" dirty="0"/>
            </a:br>
            <a:r>
              <a:rPr lang="es-ES" sz="1400" dirty="0"/>
              <a:t>sanitaria y alimentos) y Brigadas Internacionales (50 000 voluntarios extranjeros).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4269-E1A2-47D2-83B9-321BEBA7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6459" r="20618"/>
          <a:stretch/>
        </p:blipFill>
        <p:spPr>
          <a:xfrm>
            <a:off x="6481918" y="2079204"/>
            <a:ext cx="2592288" cy="203074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DAF539-3008-4FCC-A6CB-E26818BE042F}"/>
              </a:ext>
            </a:extLst>
          </p:cNvPr>
          <p:cNvSpPr/>
          <p:nvPr/>
        </p:nvSpPr>
        <p:spPr>
          <a:xfrm>
            <a:off x="372410" y="4503840"/>
            <a:ext cx="6863886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BANDO SUBLEVADO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Contó con el apoyo de las derechas, los terratenientes, la Iglesia y un gran número </a:t>
            </a:r>
            <a:br>
              <a:rPr lang="es-ES" sz="1400" dirty="0"/>
            </a:br>
            <a:r>
              <a:rPr lang="es-ES" sz="1400" dirty="0"/>
              <a:t>de mandos militares del ejército.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En octubre de 1936, Franco fue nombrado jefe del Gobierno y del ejército. </a:t>
            </a:r>
            <a:br>
              <a:rPr lang="es-ES" sz="1400" dirty="0"/>
            </a:br>
            <a:r>
              <a:rPr lang="es-ES" sz="1400" dirty="0"/>
              <a:t>En abril de 1937 se creó un partido único, formado por falangistas y tradicionalistas. 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Supresión de todas las reformas de la República en el territorio bajo poder de los sublevados y encarcelamiento o fusilamiento de los militantes de izquierda. 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Apoyo internacional: Alemania e Italia (tropas, material bélico, Legión Cóndor) </a:t>
            </a:r>
            <a:br>
              <a:rPr lang="es-ES" sz="1400" dirty="0"/>
            </a:br>
            <a:r>
              <a:rPr lang="es-ES" sz="1400" dirty="0"/>
              <a:t>y Portugal (tropas voluntarias y apertura de sus fronteras a este bando).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C9FF4-5328-470A-B6C8-35483F3FE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>
          <a:xfrm>
            <a:off x="7147655" y="4501282"/>
            <a:ext cx="1638016" cy="20444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F04AEF-1C4E-4EED-9B88-366C5106C093}"/>
              </a:ext>
            </a:extLst>
          </p:cNvPr>
          <p:cNvSpPr/>
          <p:nvPr/>
        </p:nvSpPr>
        <p:spPr>
          <a:xfrm>
            <a:off x="7092280" y="6494966"/>
            <a:ext cx="17322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211D1E"/>
                </a:solidFill>
                <a:latin typeface="+mj-lt"/>
              </a:rPr>
              <a:t>Los generales Franco y Mola</a:t>
            </a:r>
            <a:endParaRPr lang="es-ES" sz="10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432B98-5558-4A42-BA38-33E7DEE1F38D}"/>
              </a:ext>
            </a:extLst>
          </p:cNvPr>
          <p:cNvSpPr/>
          <p:nvPr/>
        </p:nvSpPr>
        <p:spPr>
          <a:xfrm>
            <a:off x="6390953" y="4043164"/>
            <a:ext cx="17322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211D1E"/>
                </a:solidFill>
                <a:latin typeface="+mj-lt"/>
              </a:rPr>
              <a:t>Milicianas marchan al frente</a:t>
            </a:r>
            <a:endParaRPr lang="es-ES" sz="10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texto 1">
            <a:extLst>
              <a:ext uri="{FF2B5EF4-FFF2-40B4-BE49-F238E27FC236}">
                <a16:creationId xmlns:a16="http://schemas.microsoft.com/office/drawing/2014/main" id="{A82EB848-A76E-4857-939C-D3CACFA0D88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74" cy="504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6. La Guerra Civil española (1936-1939)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9CB3D-A4C6-4CA2-BD92-126416E9C964}"/>
              </a:ext>
            </a:extLst>
          </p:cNvPr>
          <p:cNvSpPr txBox="1"/>
          <p:nvPr/>
        </p:nvSpPr>
        <p:spPr>
          <a:xfrm>
            <a:off x="3934872" y="1635297"/>
            <a:ext cx="4984156" cy="1208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Marcha hacia Madrid (julio 1936-marzo 1937)</a:t>
            </a:r>
          </a:p>
          <a:p>
            <a:pPr marL="176213" indent="-176213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Avance de las tropas de Marruecos, dirigidas por Franco, </a:t>
            </a:r>
            <a:br>
              <a:rPr lang="es-ES" altLang="es-ES" sz="1400" dirty="0"/>
            </a:br>
            <a:r>
              <a:rPr lang="es-ES" altLang="es-ES" sz="1400" dirty="0"/>
              <a:t>por Extremadura y Toledo con intención de conquistar Madrid.</a:t>
            </a:r>
          </a:p>
          <a:p>
            <a:pPr marL="176213" indent="-176213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Derrota de los sublevados en las </a:t>
            </a:r>
            <a:r>
              <a:rPr lang="es-ES" altLang="es-ES" sz="1400" b="1" dirty="0"/>
              <a:t>batallas del Jarama</a:t>
            </a:r>
            <a:r>
              <a:rPr lang="es-ES" altLang="es-ES" sz="1400" dirty="0"/>
              <a:t> </a:t>
            </a:r>
            <a:br>
              <a:rPr lang="es-ES" altLang="es-ES" sz="1400" dirty="0"/>
            </a:br>
            <a:r>
              <a:rPr lang="es-ES" altLang="es-ES" sz="1400" dirty="0"/>
              <a:t>y </a:t>
            </a:r>
            <a:r>
              <a:rPr lang="es-ES" altLang="es-ES" sz="1400" b="1" dirty="0"/>
              <a:t>Guadalajara. </a:t>
            </a:r>
            <a:r>
              <a:rPr lang="es-ES" altLang="es-ES" sz="1400" dirty="0"/>
              <a:t>Franco abandona el frente de Madrid.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C7C3918E-AF97-48A8-A7C7-8252C774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884" y="1240069"/>
            <a:ext cx="2997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Las fases de la guerra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8ED1B-EE25-4ABB-AF6B-CDABECCCAC92}"/>
              </a:ext>
            </a:extLst>
          </p:cNvPr>
          <p:cNvSpPr txBox="1"/>
          <p:nvPr/>
        </p:nvSpPr>
        <p:spPr>
          <a:xfrm>
            <a:off x="3934872" y="2881120"/>
            <a:ext cx="4984156" cy="14619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Campañas del norte (marzo-octubre 1937)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Franco toma Asturias, Cantabria y el País Vasco. </a:t>
            </a:r>
            <a:br>
              <a:rPr lang="es-ES" altLang="es-ES" sz="1400" dirty="0"/>
            </a:br>
            <a:r>
              <a:rPr lang="es-ES" altLang="es-ES" sz="1400" b="1" dirty="0"/>
              <a:t>Bombardeo de Guernica</a:t>
            </a:r>
            <a:r>
              <a:rPr lang="es-ES" altLang="es-ES" sz="1400" dirty="0"/>
              <a:t> por la Legión Cóndor alemana.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Ofensivas de los republicanos en </a:t>
            </a:r>
            <a:r>
              <a:rPr lang="es-ES" altLang="es-ES" sz="1400" b="1" dirty="0"/>
              <a:t>Brunete</a:t>
            </a:r>
            <a:r>
              <a:rPr lang="es-ES" altLang="es-ES" sz="1400" dirty="0"/>
              <a:t> (Madrid) </a:t>
            </a:r>
            <a:br>
              <a:rPr lang="es-ES" altLang="es-ES" sz="1400" dirty="0"/>
            </a:br>
            <a:r>
              <a:rPr lang="es-ES" altLang="es-ES" sz="1400" dirty="0"/>
              <a:t>y </a:t>
            </a:r>
            <a:r>
              <a:rPr lang="es-ES" altLang="es-ES" sz="1400" b="1" dirty="0"/>
              <a:t>Belchite</a:t>
            </a:r>
            <a:r>
              <a:rPr lang="es-ES" altLang="es-ES" sz="1400" dirty="0"/>
              <a:t> (Zaragoza) para dividir al ejército sublevado.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Franco se hace con la franja cantábrica.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C13FD-0745-4F00-9CB5-4D1C732AE74C}"/>
              </a:ext>
            </a:extLst>
          </p:cNvPr>
          <p:cNvSpPr txBox="1"/>
          <p:nvPr/>
        </p:nvSpPr>
        <p:spPr>
          <a:xfrm>
            <a:off x="3934872" y="4380859"/>
            <a:ext cx="5022336" cy="14619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Frente de Aragón (diciembre 1937-enero 1939)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Los sublevados llegan a Teruel (febrero de 1938) y avanzan </a:t>
            </a:r>
            <a:br>
              <a:rPr lang="es-ES" altLang="es-ES" sz="1400" dirty="0"/>
            </a:br>
            <a:r>
              <a:rPr lang="es-ES" altLang="es-ES" sz="1400" dirty="0"/>
              <a:t>hacia Cataluña.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Batalla del Ebro</a:t>
            </a:r>
            <a:r>
              <a:rPr lang="es-ES" altLang="es-ES" sz="1400" dirty="0"/>
              <a:t> (julio-noviembre 1938).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Las tropas franquistas entran en Barcelona (26 de enero </a:t>
            </a:r>
            <a:br>
              <a:rPr lang="es-ES" altLang="es-ES" sz="1400" dirty="0"/>
            </a:br>
            <a:r>
              <a:rPr lang="es-ES" altLang="es-ES" sz="1400" dirty="0"/>
              <a:t>de 1939).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F691D-AF86-4D2D-BBFB-D61B3CADF49C}"/>
              </a:ext>
            </a:extLst>
          </p:cNvPr>
          <p:cNvSpPr txBox="1"/>
          <p:nvPr/>
        </p:nvSpPr>
        <p:spPr>
          <a:xfrm>
            <a:off x="3934872" y="5880599"/>
            <a:ext cx="4266521" cy="7771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Final de la guerra (febrero-abril 1939)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Los sublevados toman Madrid (28 de marzo).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El 1 de abril de 1939 termina la guerra.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F93B5-8CD8-4089-BF35-BF4CDF5A1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7" y="1339194"/>
            <a:ext cx="3446781" cy="266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172FF-3856-42B1-9E08-CD3564E0F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8" y="4118200"/>
            <a:ext cx="3471030" cy="26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28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texto 1">
            <a:extLst>
              <a:ext uri="{FF2B5EF4-FFF2-40B4-BE49-F238E27FC236}">
                <a16:creationId xmlns:a16="http://schemas.microsoft.com/office/drawing/2014/main" id="{A82EB848-A76E-4857-939C-D3CACFA0D88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74" cy="504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6. La Guerra Civil española (1936-1939)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C7C3918E-AF97-48A8-A7C7-8252C774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11316"/>
            <a:ext cx="597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Características de la Guerra Civil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EEB00-2024-45A5-9FD5-306F3BFBC4DF}"/>
              </a:ext>
            </a:extLst>
          </p:cNvPr>
          <p:cNvSpPr/>
          <p:nvPr/>
        </p:nvSpPr>
        <p:spPr>
          <a:xfrm>
            <a:off x="372310" y="1680648"/>
            <a:ext cx="419969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b="1" dirty="0"/>
              <a:t>Repercusión internacional. </a:t>
            </a:r>
            <a:r>
              <a:rPr lang="es-ES" sz="1400" dirty="0"/>
              <a:t>La Guerra Civil española se convirtió en un acontecimiento de gran interés para Europa. </a:t>
            </a:r>
          </a:p>
          <a:p>
            <a:pPr marL="449263" indent="-285750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</a:pPr>
            <a:r>
              <a:rPr lang="es-ES" sz="1400" dirty="0"/>
              <a:t>Los países democráticos decidieron mantenerse neutrales. </a:t>
            </a:r>
          </a:p>
          <a:p>
            <a:pPr marL="449263" indent="-285750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</a:pPr>
            <a:r>
              <a:rPr lang="es-ES" sz="1400" dirty="0"/>
              <a:t>Los regímenes totalitarios alemán, italiano </a:t>
            </a:r>
            <a:br>
              <a:rPr lang="es-ES" sz="1400" dirty="0"/>
            </a:br>
            <a:r>
              <a:rPr lang="es-ES" sz="1400" dirty="0"/>
              <a:t>y soviético convirtieron España en un campo </a:t>
            </a:r>
            <a:br>
              <a:rPr lang="es-ES" sz="1400" dirty="0"/>
            </a:br>
            <a:r>
              <a:rPr lang="es-ES" sz="1400" dirty="0"/>
              <a:t>de pruebas de las nuevas armas que estaban fabricando.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b="1" dirty="0"/>
              <a:t>El hambre. </a:t>
            </a:r>
            <a:r>
              <a:rPr lang="es-ES" sz="1400" dirty="0"/>
              <a:t>La escasez de alimentos fue muy grave en el bando republicano y dio lugar al </a:t>
            </a:r>
            <a:r>
              <a:rPr lang="es-ES" sz="1400" b="1" dirty="0"/>
              <a:t>racionamiento</a:t>
            </a:r>
            <a:r>
              <a:rPr lang="es-ES" sz="1400" dirty="0"/>
              <a:t> de alimentos y a que la población acudiera al </a:t>
            </a:r>
            <a:r>
              <a:rPr lang="es-ES" sz="1400" b="1" dirty="0"/>
              <a:t>mercado negro </a:t>
            </a:r>
            <a:r>
              <a:rPr lang="es-ES" sz="1400" dirty="0"/>
              <a:t>para conseguir productos de primera necesidad.</a:t>
            </a:r>
          </a:p>
          <a:p>
            <a:pPr marL="180975" indent="-180975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b="1" dirty="0"/>
              <a:t>El papel de la mujer. </a:t>
            </a:r>
            <a:r>
              <a:rPr lang="es-ES" sz="1400" dirty="0"/>
              <a:t>En el bando franquista se mantuvo en el ámbito doméstico. En el republicano, muchas mujeres se alistaron como milicianas al inicio de la guerra y cuando abandonaron el frente se dedicaron a labores de retaguardia (industria armamentística).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88F85-2E22-473C-9FE4-EAAAE0D33AFD}"/>
              </a:ext>
            </a:extLst>
          </p:cNvPr>
          <p:cNvSpPr txBox="1"/>
          <p:nvPr/>
        </p:nvSpPr>
        <p:spPr>
          <a:xfrm>
            <a:off x="4788024" y="2241149"/>
            <a:ext cx="3983666" cy="322395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Demográficas. </a:t>
            </a:r>
            <a:r>
              <a:rPr lang="es-ES" altLang="es-ES" sz="1400" dirty="0"/>
              <a:t>Medio millón de personas (soldados y población civil) perdieron la vida </a:t>
            </a:r>
            <a:br>
              <a:rPr lang="es-ES" altLang="es-ES" sz="1400" dirty="0"/>
            </a:br>
            <a:r>
              <a:rPr lang="es-ES" altLang="es-ES" sz="1400" dirty="0"/>
              <a:t>y cientos de miles se exiliaron tras la contienda.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Económicas. </a:t>
            </a:r>
            <a:r>
              <a:rPr lang="es-ES" altLang="es-ES" sz="1400" dirty="0"/>
              <a:t>Destrucción  de infraestructuras </a:t>
            </a:r>
            <a:br>
              <a:rPr lang="es-ES" altLang="es-ES" sz="1400" dirty="0"/>
            </a:br>
            <a:r>
              <a:rPr lang="es-ES" altLang="es-ES" sz="1400" dirty="0"/>
              <a:t>y vías de trasporte. Reducción drástica de la producción industrial y agrícola.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Políticas. </a:t>
            </a:r>
            <a:r>
              <a:rPr lang="es-ES" altLang="es-ES" sz="1400" dirty="0"/>
              <a:t>Imposición del régimen franquista, </a:t>
            </a:r>
            <a:br>
              <a:rPr lang="es-ES" altLang="es-ES" sz="1400" dirty="0"/>
            </a:br>
            <a:r>
              <a:rPr lang="es-ES" altLang="es-ES" sz="1400" dirty="0"/>
              <a:t>una dictadura militar que duró 40 años y limitó </a:t>
            </a:r>
            <a:br>
              <a:rPr lang="es-ES" altLang="es-ES" sz="1400" dirty="0"/>
            </a:br>
            <a:r>
              <a:rPr lang="es-ES" altLang="es-ES" sz="1400" dirty="0"/>
              <a:t>los derechos y libertades de los españoles.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b="1" dirty="0"/>
              <a:t>Sociales y culturales. </a:t>
            </a:r>
            <a:r>
              <a:rPr lang="es-ES" altLang="es-ES" sz="1400" dirty="0"/>
              <a:t>Fuerte represión ideológica desde la educación y la cultura: pérdida de los docentes del sistema educativo republicano (destituidos o fusilados) y exilio de gran número </a:t>
            </a:r>
            <a:br>
              <a:rPr lang="es-ES" altLang="es-ES" sz="1400" dirty="0"/>
            </a:br>
            <a:r>
              <a:rPr lang="es-ES" altLang="es-ES" sz="1400" dirty="0"/>
              <a:t>de científicos e intelectuales.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3F77E7-ADF1-4850-BF74-9FFA0DC4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677" y="1748989"/>
            <a:ext cx="3240360" cy="382191"/>
          </a:xfrm>
          <a:prstGeom prst="flowChartOffpageConnector">
            <a:avLst/>
          </a:prstGeom>
          <a:solidFill>
            <a:schemeClr val="accent2"/>
          </a:solidFill>
          <a:ln w="19050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400" b="1" dirty="0">
                <a:solidFill>
                  <a:schemeClr val="bg1"/>
                </a:solidFill>
              </a:rPr>
              <a:t>Consecuencias de la guerra</a:t>
            </a:r>
          </a:p>
        </p:txBody>
      </p:sp>
    </p:spTree>
    <p:extLst>
      <p:ext uri="{BB962C8B-B14F-4D97-AF65-F5344CB8AC3E}">
        <p14:creationId xmlns:p14="http://schemas.microsoft.com/office/powerpoint/2010/main" val="19261343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texto 1">
            <a:extLst>
              <a:ext uri="{FF2B5EF4-FFF2-40B4-BE49-F238E27FC236}">
                <a16:creationId xmlns:a16="http://schemas.microsoft.com/office/drawing/2014/main" id="{F21A564C-906D-423A-87CE-53B0B6A9CC7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82015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000" dirty="0"/>
              <a:t>7. La Segunda República y la Guerra Civil en Andalucía</a:t>
            </a:r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C948F28B-84FD-42E6-A6B5-1A0F90145CC4}"/>
              </a:ext>
            </a:extLst>
          </p:cNvPr>
          <p:cNvSpPr/>
          <p:nvPr/>
        </p:nvSpPr>
        <p:spPr>
          <a:xfrm>
            <a:off x="294877" y="1266827"/>
            <a:ext cx="4017801" cy="3223959"/>
          </a:xfrm>
          <a:prstGeom prst="rect">
            <a:avLst/>
          </a:prstGeom>
          <a:solidFill>
            <a:srgbClr val="FFFFFF"/>
          </a:solidFill>
          <a:ln w="12700">
            <a:noFill/>
            <a:prstDash val="sysDot"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Durante la Segunda República: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Fuerte desarrollo del </a:t>
            </a:r>
            <a:r>
              <a:rPr lang="es-ES" altLang="es-ES" sz="1400" b="1" dirty="0"/>
              <a:t>movimiento anarquista, </a:t>
            </a:r>
            <a:r>
              <a:rPr lang="es-ES" altLang="es-ES" sz="1400" dirty="0"/>
              <a:t>que dio lugar gran número de levantamientos (Casas Viejas, Cádiz), por  la lentitud del Gobierno del bienio izquierdista en aplicar la reforma agraria.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Durante el bienio de centro-derecha, </a:t>
            </a:r>
            <a:br>
              <a:rPr lang="es-ES" altLang="es-ES" sz="1400" dirty="0"/>
            </a:br>
            <a:r>
              <a:rPr lang="es-ES" altLang="es-ES" sz="1400" dirty="0"/>
              <a:t>los jornaleros organizaron revueltas en el verano de 1934, que serían un avance de la revolución de octubre.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Reforma autonómica republicana: la Asamblea de Córdoba presentó el Anteproyecto del Estatuto de Autonomía andaluz en 1933. La Guerra Civil acabaría con el proyecto autonómico, que tendría que esperar al final de la dictadura.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47340-4308-4DFC-85D8-1BB54654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1196055" y="4603128"/>
            <a:ext cx="3231846" cy="216166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7EF5E-800F-452C-B4B7-6E17B27AB1E9}"/>
              </a:ext>
            </a:extLst>
          </p:cNvPr>
          <p:cNvSpPr/>
          <p:nvPr/>
        </p:nvSpPr>
        <p:spPr>
          <a:xfrm rot="163387" flipH="1">
            <a:off x="4312678" y="4883742"/>
            <a:ext cx="4496866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97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1400" dirty="0"/>
              <a:t>El bombardeo de la Guerra Civil que causó más bajas </a:t>
            </a:r>
            <a:br>
              <a:rPr lang="es-ES" sz="1400" dirty="0"/>
            </a:br>
            <a:r>
              <a:rPr lang="es-ES" sz="1400" dirty="0"/>
              <a:t>fue el de la ciudad de Málaga. Las tropas franquistas desde barcos de guerra y los alemanes desde sus aviones dispararon a unos 150 000 malagueños, muchos mujeres </a:t>
            </a:r>
            <a:br>
              <a:rPr lang="es-ES" sz="1400" dirty="0"/>
            </a:br>
            <a:r>
              <a:rPr lang="es-ES" sz="1400" dirty="0"/>
              <a:t>y niños, que huían a Almería por una carretera paralela </a:t>
            </a:r>
            <a:br>
              <a:rPr lang="es-ES" sz="1400" dirty="0"/>
            </a:br>
            <a:r>
              <a:rPr lang="es-ES" sz="1400" dirty="0"/>
              <a:t>a la costa. Durante este episodio, conocido como la </a:t>
            </a:r>
            <a:r>
              <a:rPr lang="es-ES" sz="1400" b="1" dirty="0"/>
              <a:t>Huía</a:t>
            </a:r>
            <a:r>
              <a:rPr lang="es-ES" sz="1400" dirty="0"/>
              <a:t> </a:t>
            </a:r>
            <a:br>
              <a:rPr lang="es-ES" sz="1400" dirty="0"/>
            </a:br>
            <a:r>
              <a:rPr lang="es-ES" sz="1400" dirty="0"/>
              <a:t>o </a:t>
            </a:r>
            <a:r>
              <a:rPr lang="es-ES" sz="1400" b="1" dirty="0" err="1"/>
              <a:t>Desbandá</a:t>
            </a:r>
            <a:r>
              <a:rPr lang="es-ES" sz="1400" b="1" dirty="0"/>
              <a:t>, </a:t>
            </a:r>
            <a:r>
              <a:rPr lang="es-ES" sz="1400" dirty="0"/>
              <a:t>se produjeron 5 000 víctimas. 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3D8B87DC-C224-49A0-BBFF-C7AC2C5D0508}"/>
              </a:ext>
            </a:extLst>
          </p:cNvPr>
          <p:cNvSpPr/>
          <p:nvPr/>
        </p:nvSpPr>
        <p:spPr>
          <a:xfrm>
            <a:off x="4386092" y="1285876"/>
            <a:ext cx="4611241" cy="3223959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Durante la Guerra Civil: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Al principio de la guerra, Andalucía tuvo una </a:t>
            </a:r>
            <a:r>
              <a:rPr lang="es-ES" altLang="es-ES" sz="1400" b="1" dirty="0"/>
              <a:t>importancia estratégica decisiva </a:t>
            </a:r>
            <a:r>
              <a:rPr lang="es-ES" altLang="es-ES" sz="1400" dirty="0"/>
              <a:t>para los sublevados, que se hicieron con las provincias de Sevilla, Cádiz y Córdoba, lo que permitió a las tropas rebeldes del norte de África llegar </a:t>
            </a:r>
            <a:br>
              <a:rPr lang="es-ES" altLang="es-ES" sz="1400" dirty="0"/>
            </a:br>
            <a:r>
              <a:rPr lang="es-ES" altLang="es-ES" sz="1400" dirty="0"/>
              <a:t>a la península y dirigirse a Madrid.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División en «dos </a:t>
            </a:r>
            <a:r>
              <a:rPr lang="es-ES" altLang="es-ES" sz="1400" b="1" dirty="0" err="1"/>
              <a:t>Andalucías</a:t>
            </a:r>
            <a:r>
              <a:rPr lang="es-ES" altLang="es-ES" sz="1400" b="1" dirty="0"/>
              <a:t>»: </a:t>
            </a:r>
            <a:r>
              <a:rPr lang="es-ES" altLang="es-ES" sz="1400" dirty="0"/>
              <a:t>la oriental, en manos republicanas, y la occidental, en manos sublevadas.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La </a:t>
            </a:r>
            <a:r>
              <a:rPr lang="es-ES" altLang="es-ES" sz="1400" b="1" dirty="0"/>
              <a:t>represión en la retaguardia</a:t>
            </a:r>
            <a:r>
              <a:rPr lang="es-ES" altLang="es-ES" sz="1400" dirty="0"/>
              <a:t> causó numerosas bajas.</a:t>
            </a:r>
            <a:br>
              <a:rPr lang="es-ES" altLang="es-ES" sz="1400" dirty="0"/>
            </a:br>
            <a:r>
              <a:rPr lang="es-ES" altLang="es-ES" sz="1400" dirty="0"/>
              <a:t>En el bando republicano hubo unos 8 000 asesinatos </a:t>
            </a:r>
            <a:br>
              <a:rPr lang="es-ES" altLang="es-ES" sz="1400" dirty="0"/>
            </a:br>
            <a:r>
              <a:rPr lang="es-ES" altLang="es-ES" sz="1400" dirty="0"/>
              <a:t>de políticos conservadores, religiosos, terratenientes…; </a:t>
            </a:r>
            <a:br>
              <a:rPr lang="es-ES" altLang="es-ES" sz="1400" dirty="0"/>
            </a:br>
            <a:r>
              <a:rPr lang="es-ES" altLang="es-ES" sz="1400" dirty="0"/>
              <a:t>en el sublevado, alrededor de 56 000 personas fueron asesinadas (políticos de izquierdas, intelectuales como García Lorca o Blas Infante, y maestros).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24AAD-8720-4360-AF47-0D0CD3166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altLang="es-ES" dirty="0"/>
              <a:t>8. El arte en el período de entreguerras</a:t>
            </a:r>
          </a:p>
          <a:p>
            <a:endParaRPr lang="es-ES" dirty="0"/>
          </a:p>
        </p:txBody>
      </p:sp>
      <p:sp>
        <p:nvSpPr>
          <p:cNvPr id="17" name="CuadroTexto 9">
            <a:extLst>
              <a:ext uri="{FF2B5EF4-FFF2-40B4-BE49-F238E27FC236}">
                <a16:creationId xmlns:a16="http://schemas.microsoft.com/office/drawing/2014/main" id="{0A67859E-06AE-4EB9-A23D-51373675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10" y="1244123"/>
            <a:ext cx="8041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400" dirty="0"/>
              <a:t>El arte del período de entreguerras se caracterizó por la evasión del mundo y la búsqueda de nuevas formas de creatividad. </a:t>
            </a:r>
          </a:p>
        </p:txBody>
      </p:sp>
      <p:sp>
        <p:nvSpPr>
          <p:cNvPr id="24" name="CuadroTexto 9">
            <a:extLst>
              <a:ext uri="{FF2B5EF4-FFF2-40B4-BE49-F238E27FC236}">
                <a16:creationId xmlns:a16="http://schemas.microsoft.com/office/drawing/2014/main" id="{13053A10-FCE8-422D-AD2A-E82B0699EB5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52759" y="4063729"/>
            <a:ext cx="134454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000" i="1" dirty="0"/>
              <a:t>Curva dominante, </a:t>
            </a:r>
            <a:br>
              <a:rPr lang="es-ES" sz="1000" i="1" dirty="0"/>
            </a:br>
            <a:r>
              <a:rPr lang="es-ES" sz="1000" dirty="0"/>
              <a:t>de Kandinsky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495A9-4502-4A39-AB55-732A5100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91" y="4620806"/>
            <a:ext cx="2668626" cy="18722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D71E9-6EF9-47E3-9401-21D0015DD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1" y="1696200"/>
            <a:ext cx="1602186" cy="24182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27B52-999D-4933-B668-89282391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33" y="4272319"/>
            <a:ext cx="1913484" cy="1872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AB7186-8A0E-47B3-AE73-8BD209A96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96" y="1997993"/>
            <a:ext cx="2660983" cy="197910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3" name="CuadroTexto 9">
            <a:extLst>
              <a:ext uri="{FF2B5EF4-FFF2-40B4-BE49-F238E27FC236}">
                <a16:creationId xmlns:a16="http://schemas.microsoft.com/office/drawing/2014/main" id="{4F7CE1A1-B448-4562-ACB5-52C19F0F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10" y="1724070"/>
            <a:ext cx="4369506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sz="1400" b="1" dirty="0"/>
              <a:t>Arte abstracto. </a:t>
            </a:r>
            <a:r>
              <a:rPr lang="es-ES" sz="1400" dirty="0"/>
              <a:t>Estilo artístico iniciado por </a:t>
            </a:r>
            <a:r>
              <a:rPr lang="es-ES" sz="1400" b="1" dirty="0"/>
              <a:t>Vasili Kandinsky </a:t>
            </a:r>
            <a:r>
              <a:rPr lang="es-ES" sz="1400" dirty="0"/>
              <a:t>en 1912, se desarrolló en la década de 1920. Proponía</a:t>
            </a:r>
            <a:r>
              <a:rPr lang="es-ES" sz="1400" b="1" dirty="0"/>
              <a:t> </a:t>
            </a:r>
            <a:r>
              <a:rPr lang="es-ES" sz="1400" dirty="0"/>
              <a:t>reflejar</a:t>
            </a:r>
            <a:r>
              <a:rPr lang="es-ES" sz="1400" b="1" dirty="0"/>
              <a:t> </a:t>
            </a:r>
            <a:r>
              <a:rPr lang="es-ES" sz="1400" dirty="0"/>
              <a:t>la realidad no como era, sino mediante un lenguaje propio e independiente de formas, colores y líneas.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sz="1400" b="1" dirty="0"/>
              <a:t>Dadaísmo. </a:t>
            </a:r>
            <a:r>
              <a:rPr lang="es-ES" sz="1400" dirty="0"/>
              <a:t>Nació en 1916. Para los dadaístas, el arte era elitista y accesible a unos pocos. Su objetivo era realizar un arte ilógico, donde hasta lo vulgar </a:t>
            </a:r>
            <a:br>
              <a:rPr lang="es-ES" sz="1400" dirty="0"/>
            </a:br>
            <a:r>
              <a:rPr lang="es-ES" sz="1400" dirty="0"/>
              <a:t>e industrial podía ser considerado arte. </a:t>
            </a:r>
          </a:p>
          <a:p>
            <a:pPr marL="182563"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400" dirty="0"/>
              <a:t>Destacaron artistas como </a:t>
            </a:r>
            <a:r>
              <a:rPr lang="es-ES" sz="1400" b="1" dirty="0"/>
              <a:t>Hanna </a:t>
            </a:r>
            <a:r>
              <a:rPr lang="es-ES" sz="1400" b="1" dirty="0" err="1"/>
              <a:t>Höch</a:t>
            </a:r>
            <a:r>
              <a:rPr lang="es-ES" sz="1400" b="1" dirty="0"/>
              <a:t>, </a:t>
            </a:r>
            <a:r>
              <a:rPr lang="es-ES" sz="1400" dirty="0"/>
              <a:t>que utilizaba </a:t>
            </a:r>
            <a:br>
              <a:rPr lang="es-ES" sz="1400" dirty="0"/>
            </a:br>
            <a:r>
              <a:rPr lang="es-ES" sz="1400" dirty="0"/>
              <a:t>la fotografía y el </a:t>
            </a:r>
            <a:r>
              <a:rPr lang="es-ES" sz="1400" i="1" dirty="0"/>
              <a:t>collage </a:t>
            </a:r>
            <a:r>
              <a:rPr lang="es-ES" sz="1400" dirty="0"/>
              <a:t>(pegado de diversos materiales en un lienzo u otra base). En escultura despuntó </a:t>
            </a:r>
            <a:r>
              <a:rPr lang="es-ES" sz="1400" b="1" dirty="0"/>
              <a:t>Marcel Duchamp, </a:t>
            </a:r>
            <a:r>
              <a:rPr lang="es-ES" sz="1400" dirty="0"/>
              <a:t>que empleaba la técnica del </a:t>
            </a:r>
            <a:r>
              <a:rPr lang="es-ES" sz="1400" b="1" i="1" dirty="0" err="1"/>
              <a:t>ready-made</a:t>
            </a:r>
            <a:r>
              <a:rPr lang="es-ES" sz="1400" dirty="0"/>
              <a:t> (uso de objetos ya fabricados) </a:t>
            </a:r>
            <a:br>
              <a:rPr lang="es-ES" sz="1400" dirty="0"/>
            </a:br>
            <a:r>
              <a:rPr lang="es-ES" sz="1400" dirty="0"/>
              <a:t>o el </a:t>
            </a:r>
            <a:r>
              <a:rPr lang="es-ES" sz="1400" b="1" i="1" dirty="0" err="1"/>
              <a:t>assembly</a:t>
            </a:r>
            <a:r>
              <a:rPr lang="es-ES" sz="1400" dirty="0"/>
              <a:t> (unión de varios objetos).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sz="1400" b="1" dirty="0"/>
              <a:t>Surrealismo. </a:t>
            </a:r>
            <a:r>
              <a:rPr lang="es-ES" sz="1400" dirty="0"/>
              <a:t>Surgió en París en 1924. Influidos </a:t>
            </a:r>
            <a:br>
              <a:rPr lang="es-ES" sz="1400" dirty="0"/>
            </a:br>
            <a:r>
              <a:rPr lang="es-ES" sz="1400" dirty="0"/>
              <a:t>por las teorías del psicoanálisis, los surrealistas representaban imágenes inventadas o extraídas </a:t>
            </a:r>
            <a:br>
              <a:rPr lang="es-ES" sz="1400" dirty="0"/>
            </a:br>
            <a:r>
              <a:rPr lang="es-ES" sz="1400" dirty="0"/>
              <a:t>del mundo onírico (sueños). </a:t>
            </a:r>
          </a:p>
          <a:p>
            <a:pPr marL="182563"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400" dirty="0"/>
              <a:t>Los principales pintores surrealistas fueron </a:t>
            </a:r>
            <a:r>
              <a:rPr lang="es-ES" sz="1400" b="1" dirty="0"/>
              <a:t>Salvador Dalí, René Magritte, Max Ernst, Joan Miró </a:t>
            </a:r>
            <a:r>
              <a:rPr lang="es-ES" sz="1400" dirty="0"/>
              <a:t>y </a:t>
            </a:r>
            <a:r>
              <a:rPr lang="es-ES" sz="1400" b="1" dirty="0"/>
              <a:t>Frida </a:t>
            </a:r>
            <a:r>
              <a:rPr lang="es-ES" sz="1400" b="1" dirty="0" err="1"/>
              <a:t>Khalo</a:t>
            </a:r>
            <a:r>
              <a:rPr lang="es-ES" sz="1400" b="1" dirty="0"/>
              <a:t>.</a:t>
            </a:r>
            <a:r>
              <a:rPr lang="es-ES" sz="1400" dirty="0"/>
              <a:t> </a:t>
            </a:r>
            <a:r>
              <a:rPr lang="es-ES" sz="1400" b="1" dirty="0"/>
              <a:t>Man Ray </a:t>
            </a:r>
            <a:r>
              <a:rPr lang="es-ES" sz="1400" dirty="0"/>
              <a:t>destacó en fotografía.</a:t>
            </a:r>
          </a:p>
        </p:txBody>
      </p:sp>
      <p:sp>
        <p:nvSpPr>
          <p:cNvPr id="26" name="CuadroTexto 9">
            <a:extLst>
              <a:ext uri="{FF2B5EF4-FFF2-40B4-BE49-F238E27FC236}">
                <a16:creationId xmlns:a16="http://schemas.microsoft.com/office/drawing/2014/main" id="{53A62B4C-5727-43A4-9F3F-670B447DE6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86268" y="3961528"/>
            <a:ext cx="2761143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000" i="1" dirty="0"/>
              <a:t>La persistencia de la memoria, </a:t>
            </a:r>
            <a:r>
              <a:rPr lang="es-ES" sz="1000" dirty="0"/>
              <a:t>de Salvador Dalí</a:t>
            </a:r>
          </a:p>
        </p:txBody>
      </p:sp>
      <p:sp>
        <p:nvSpPr>
          <p:cNvPr id="27" name="CuadroTexto 9">
            <a:extLst>
              <a:ext uri="{FF2B5EF4-FFF2-40B4-BE49-F238E27FC236}">
                <a16:creationId xmlns:a16="http://schemas.microsoft.com/office/drawing/2014/main" id="{47275E65-239A-4CCA-97D9-E66AA9B312C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54245" y="6147818"/>
            <a:ext cx="134454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000" i="1" dirty="0"/>
              <a:t>La fuente, </a:t>
            </a:r>
            <a:r>
              <a:rPr lang="es-ES" sz="1000" dirty="0"/>
              <a:t>de Marcel Duchamp</a:t>
            </a:r>
          </a:p>
        </p:txBody>
      </p:sp>
      <p:sp>
        <p:nvSpPr>
          <p:cNvPr id="28" name="CuadroTexto 9">
            <a:extLst>
              <a:ext uri="{FF2B5EF4-FFF2-40B4-BE49-F238E27FC236}">
                <a16:creationId xmlns:a16="http://schemas.microsoft.com/office/drawing/2014/main" id="{83617401-ACCA-46F6-A459-3FCD1766FCD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09110" y="6491699"/>
            <a:ext cx="2589085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000" i="1" dirty="0"/>
              <a:t>El doble secreto, </a:t>
            </a:r>
            <a:r>
              <a:rPr lang="es-ES" sz="1000" dirty="0"/>
              <a:t>de René Magritte</a:t>
            </a:r>
          </a:p>
        </p:txBody>
      </p:sp>
    </p:spTree>
    <p:extLst>
      <p:ext uri="{BB962C8B-B14F-4D97-AF65-F5344CB8AC3E}">
        <p14:creationId xmlns:p14="http://schemas.microsoft.com/office/powerpoint/2010/main" val="134424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texto 1">
            <a:extLst>
              <a:ext uri="{FF2B5EF4-FFF2-40B4-BE49-F238E27FC236}">
                <a16:creationId xmlns:a16="http://schemas.microsoft.com/office/drawing/2014/main" id="{A41ACC1A-7EA7-44CE-BD33-ED8DA961C43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1. La evolución económica entre 1919 y 1929</a:t>
            </a:r>
          </a:p>
          <a:p>
            <a:pPr eaLnBrk="1" hangingPunct="1"/>
            <a:endParaRPr lang="es-ES" altLang="es-ES" dirty="0"/>
          </a:p>
          <a:p>
            <a:pPr eaLnBrk="1" hangingPunct="1"/>
            <a:endParaRPr lang="es-ES" altLang="es-ES" dirty="0"/>
          </a:p>
        </p:txBody>
      </p:sp>
      <p:sp>
        <p:nvSpPr>
          <p:cNvPr id="30" name="CuadroTexto 9">
            <a:extLst>
              <a:ext uri="{FF2B5EF4-FFF2-40B4-BE49-F238E27FC236}">
                <a16:creationId xmlns:a16="http://schemas.microsoft.com/office/drawing/2014/main" id="{AC853E60-9BA3-400D-990E-07A6D952F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90" y="1301395"/>
            <a:ext cx="45414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Las consecuencias de la Primera Guerra Mundial afloraron durante la década de 1920: en Europa se vivieron años de recesión, paro e inflación, mientras que en Estados Unidos fue un período de abundancia, prosperidad y optimismo.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CD338-AAB0-4C33-A206-EA890650EAAB}"/>
              </a:ext>
            </a:extLst>
          </p:cNvPr>
          <p:cNvSpPr txBox="1"/>
          <p:nvPr/>
        </p:nvSpPr>
        <p:spPr>
          <a:xfrm>
            <a:off x="576086" y="5928916"/>
            <a:ext cx="377989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" sz="1400" b="1" dirty="0"/>
              <a:t>Hiperinflación: </a:t>
            </a:r>
            <a:r>
              <a:rPr lang="es-ES" sz="1400" dirty="0"/>
              <a:t>subida de los precios muy rápida </a:t>
            </a:r>
            <a:br>
              <a:rPr lang="es-ES" sz="1400" dirty="0"/>
            </a:br>
            <a:r>
              <a:rPr lang="es-ES" sz="1400" dirty="0"/>
              <a:t>y continua porque el dinero en circulación es muy superior al de los bienes y servicios existentes.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801AE9E5-D552-45D8-A1AD-5145EE41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90" y="2255502"/>
            <a:ext cx="4422151" cy="35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b="1" dirty="0">
                <a:solidFill>
                  <a:schemeClr val="accent2"/>
                </a:solidFill>
              </a:rPr>
              <a:t>La crisis europea</a:t>
            </a: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La Gran Guerra provocó una grave </a:t>
            </a:r>
            <a:r>
              <a:rPr lang="es-ES" altLang="es-ES" sz="1400" b="1" dirty="0"/>
              <a:t>crisis económica </a:t>
            </a:r>
            <a:br>
              <a:rPr lang="es-ES" altLang="es-ES" sz="1400" b="1" dirty="0"/>
            </a:br>
            <a:r>
              <a:rPr lang="es-ES" altLang="es-ES" sz="1400" dirty="0"/>
              <a:t>en Europa, agravada por: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La</a:t>
            </a:r>
            <a:r>
              <a:rPr lang="es-ES" altLang="es-ES" sz="1400" b="1" dirty="0"/>
              <a:t> falta de demanda </a:t>
            </a:r>
            <a:r>
              <a:rPr lang="es-ES" altLang="es-ES" sz="1400" dirty="0"/>
              <a:t>de productos y la </a:t>
            </a:r>
            <a:r>
              <a:rPr lang="es-ES" altLang="es-ES" sz="1400" b="1" dirty="0"/>
              <a:t>dificultad de producción: </a:t>
            </a:r>
            <a:r>
              <a:rPr lang="es-ES" altLang="es-ES" sz="1400" dirty="0"/>
              <a:t>los cultivos y las vías de comunicación habían quedado destruidos y la industria carecía </a:t>
            </a:r>
            <a:br>
              <a:rPr lang="es-ES" altLang="es-ES" sz="1400" dirty="0"/>
            </a:br>
            <a:r>
              <a:rPr lang="es-ES" altLang="es-ES" sz="1400" dirty="0"/>
              <a:t>de capital para reconvertirse.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Las </a:t>
            </a:r>
            <a:r>
              <a:rPr lang="es-ES" altLang="es-ES" sz="1400" b="1" dirty="0"/>
              <a:t>deudas</a:t>
            </a:r>
            <a:r>
              <a:rPr lang="es-ES" altLang="es-ES" sz="1400" dirty="0"/>
              <a:t> y las </a:t>
            </a:r>
            <a:r>
              <a:rPr lang="es-ES" altLang="es-ES" sz="1400" b="1" dirty="0"/>
              <a:t>reparaciones de guerra: </a:t>
            </a:r>
          </a:p>
          <a:p>
            <a:pPr marL="449263" indent="-285750" eaLnBrk="1" hangingPunct="1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  <a:defRPr/>
            </a:pPr>
            <a:r>
              <a:rPr lang="es-ES" altLang="es-ES" sz="1400" dirty="0"/>
              <a:t>La deuda alemana (6 000 millones de marcos a los países vencedores) obligó al país a emitir mayor cantidad de dinero-papel, lo que causó </a:t>
            </a:r>
            <a:r>
              <a:rPr lang="es-ES" altLang="es-ES" sz="1400" b="1" dirty="0"/>
              <a:t>hiperinflación</a:t>
            </a:r>
            <a:r>
              <a:rPr lang="es-ES" altLang="es-ES" sz="1400" dirty="0"/>
              <a:t> y la pérdida de valor del marco alemán.  </a:t>
            </a:r>
          </a:p>
          <a:p>
            <a:pPr marL="449263" indent="-266700" eaLnBrk="1" hangingPunct="1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  <a:defRPr/>
            </a:pPr>
            <a:r>
              <a:rPr lang="es-ES" altLang="es-ES" sz="1400" dirty="0"/>
              <a:t>Ante la imposibilidad de cobrar las indemnizaciones, Francia ocupó la cuenca minera del Ruhr (1923).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92726-6B7C-40DF-8508-87C8CDDA6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5" y="1412776"/>
            <a:ext cx="3835359" cy="24809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E7CB36-6B40-4B26-B6CB-5C5BEA788FFB}"/>
              </a:ext>
            </a:extLst>
          </p:cNvPr>
          <p:cNvGrpSpPr/>
          <p:nvPr/>
        </p:nvGrpSpPr>
        <p:grpSpPr>
          <a:xfrm>
            <a:off x="4788024" y="4044453"/>
            <a:ext cx="4248472" cy="2102997"/>
            <a:chOff x="4788024" y="4044453"/>
            <a:chExt cx="4248472" cy="2102997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29F7265-BE69-43DE-B9BF-F95AEC77BDDD}"/>
                </a:ext>
              </a:extLst>
            </p:cNvPr>
            <p:cNvSpPr/>
            <p:nvPr/>
          </p:nvSpPr>
          <p:spPr>
            <a:xfrm>
              <a:off x="6660232" y="4044453"/>
              <a:ext cx="504056" cy="360040"/>
            </a:xfrm>
            <a:prstGeom prst="triangle">
              <a:avLst/>
            </a:prstGeom>
            <a:solidFill>
              <a:srgbClr val="FAE3D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4252AB-07F6-4F2E-9FA3-F74BD4B46BE0}"/>
                </a:ext>
              </a:extLst>
            </p:cNvPr>
            <p:cNvSpPr/>
            <p:nvPr/>
          </p:nvSpPr>
          <p:spPr>
            <a:xfrm>
              <a:off x="4788024" y="4293096"/>
              <a:ext cx="4248472" cy="1854354"/>
            </a:xfrm>
            <a:prstGeom prst="rect">
              <a:avLst/>
            </a:prstGeom>
            <a:solidFill>
              <a:srgbClr val="FAE3DB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s-ES" sz="1400" dirty="0"/>
                <a:t>En 1924, Estados Unidos presentó el </a:t>
              </a:r>
              <a:r>
                <a:rPr lang="es-ES" sz="1400" b="1" dirty="0"/>
                <a:t>Plan Dawes, </a:t>
              </a:r>
              <a:r>
                <a:rPr lang="es-ES" sz="1400" dirty="0"/>
                <a:t>que contemplaba la división de la deuda de Alemania en pagos anuales y la concesión de una serie de préstamos para permitirle abonar los pagos a los aliados vencedores y que estos saldaran también sus deudas con Estados Unidos. </a:t>
              </a:r>
              <a:endParaRPr lang="es-ES" sz="1400" b="1" dirty="0"/>
            </a:p>
            <a:p>
              <a:pPr>
                <a:spcAft>
                  <a:spcPts val="300"/>
                </a:spcAft>
              </a:pPr>
              <a:r>
                <a:rPr lang="es-ES" sz="1400" dirty="0"/>
                <a:t>En 1929 fue sustituido por el Plan Young, que redujo aún más los pagos de reparación de Alemania.</a:t>
              </a: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24AAD-8720-4360-AF47-0D0CD3166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altLang="es-ES" dirty="0"/>
              <a:t>8. El arte en el período de entreguerras</a:t>
            </a:r>
          </a:p>
          <a:p>
            <a:endParaRPr lang="es-ES" dirty="0"/>
          </a:p>
        </p:txBody>
      </p:sp>
      <p:sp>
        <p:nvSpPr>
          <p:cNvPr id="26" name="CuadroTexto 9">
            <a:extLst>
              <a:ext uri="{FF2B5EF4-FFF2-40B4-BE49-F238E27FC236}">
                <a16:creationId xmlns:a16="http://schemas.microsoft.com/office/drawing/2014/main" id="{53A62B4C-5727-43A4-9F3F-670B447DE6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88224" y="3664857"/>
            <a:ext cx="21005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000" i="1" dirty="0"/>
              <a:t>El rostro de la Gran Depresión, </a:t>
            </a:r>
            <a:br>
              <a:rPr lang="es-ES" sz="1000" i="1" dirty="0"/>
            </a:br>
            <a:r>
              <a:rPr lang="es-ES" sz="1000" dirty="0"/>
              <a:t>de Dorothea Lange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67DECA8C-D942-4A37-93A1-315FDB8E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11316"/>
            <a:ext cx="597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La fotografía y el cine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881947-4EA5-415F-85B8-99D1516B5154}"/>
              </a:ext>
            </a:extLst>
          </p:cNvPr>
          <p:cNvSpPr/>
          <p:nvPr/>
        </p:nvSpPr>
        <p:spPr>
          <a:xfrm>
            <a:off x="372309" y="1680648"/>
            <a:ext cx="6215915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La </a:t>
            </a:r>
            <a:r>
              <a:rPr lang="es-ES" sz="1400" b="1" dirty="0"/>
              <a:t>fotografía</a:t>
            </a:r>
            <a:r>
              <a:rPr lang="es-ES" sz="1400" dirty="0"/>
              <a:t> se desarrolló como </a:t>
            </a:r>
            <a:r>
              <a:rPr lang="es-ES" sz="1400" b="1" dirty="0"/>
              <a:t>arte independiente. </a:t>
            </a:r>
          </a:p>
          <a:p>
            <a:pPr marL="176213">
              <a:spcAft>
                <a:spcPts val="300"/>
              </a:spcAft>
              <a:buClr>
                <a:srgbClr val="DF6652"/>
              </a:buClr>
            </a:pPr>
            <a:r>
              <a:rPr lang="es-ES" sz="1400" b="1" dirty="0"/>
              <a:t>Jacques Henri </a:t>
            </a:r>
            <a:r>
              <a:rPr lang="es-ES" sz="1400" b="1" dirty="0" err="1"/>
              <a:t>Lartigue</a:t>
            </a:r>
            <a:r>
              <a:rPr lang="es-ES" sz="1400" b="1" dirty="0"/>
              <a:t> </a:t>
            </a:r>
            <a:r>
              <a:rPr lang="es-ES" sz="1400" dirty="0"/>
              <a:t>retrató la vida amable, glamurosa y despreocupada </a:t>
            </a:r>
            <a:br>
              <a:rPr lang="es-ES" sz="1400" dirty="0"/>
            </a:br>
            <a:r>
              <a:rPr lang="es-ES" sz="1400" dirty="0"/>
              <a:t>de las élites, mientras que </a:t>
            </a:r>
            <a:r>
              <a:rPr lang="es-ES" sz="1400" b="1" dirty="0"/>
              <a:t>Dorothea Lange </a:t>
            </a:r>
            <a:r>
              <a:rPr lang="es-ES" sz="1400" dirty="0"/>
              <a:t>se centró en la denuncia social.</a:t>
            </a:r>
            <a:r>
              <a:rPr lang="es-ES" sz="1400" b="1" dirty="0"/>
              <a:t> </a:t>
            </a:r>
          </a:p>
          <a:p>
            <a:pPr marL="176213">
              <a:spcAft>
                <a:spcPts val="300"/>
              </a:spcAft>
              <a:buClr>
                <a:srgbClr val="DF6652"/>
              </a:buClr>
            </a:pPr>
            <a:r>
              <a:rPr lang="es-ES" sz="1400" dirty="0"/>
              <a:t>También se desarrolló el </a:t>
            </a:r>
            <a:r>
              <a:rPr lang="es-ES" sz="1400" b="1" dirty="0"/>
              <a:t>fotoperiodismo </a:t>
            </a:r>
            <a:r>
              <a:rPr lang="es-ES" sz="1400" dirty="0"/>
              <a:t>(transmisión de noticias a través </a:t>
            </a:r>
            <a:br>
              <a:rPr lang="es-ES" sz="1400" dirty="0"/>
            </a:br>
            <a:r>
              <a:rPr lang="es-ES" sz="1400" dirty="0"/>
              <a:t>de imágenes y fotografías),</a:t>
            </a:r>
            <a:r>
              <a:rPr lang="es-ES" sz="1400" b="1" i="1" dirty="0"/>
              <a:t> </a:t>
            </a:r>
            <a:r>
              <a:rPr lang="es-ES" sz="1400" dirty="0"/>
              <a:t>donde sobresalió la obra de </a:t>
            </a:r>
            <a:r>
              <a:rPr lang="es-ES" sz="1400" b="1" dirty="0"/>
              <a:t>Robert Capa.</a:t>
            </a:r>
          </a:p>
          <a:p>
            <a:pPr marL="184150" indent="-184150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El </a:t>
            </a:r>
            <a:r>
              <a:rPr lang="es-ES" sz="1400" b="1" dirty="0"/>
              <a:t>cine</a:t>
            </a:r>
            <a:r>
              <a:rPr lang="es-ES" sz="1400" dirty="0"/>
              <a:t> se convirtió en un fenómeno de masas en el siglo </a:t>
            </a:r>
            <a:r>
              <a:rPr lang="es-ES" sz="1400" cap="small" dirty="0" err="1"/>
              <a:t>xx</a:t>
            </a:r>
            <a:r>
              <a:rPr lang="es-ES" sz="1400" dirty="0"/>
              <a:t>. Hacia 1910, </a:t>
            </a:r>
            <a:r>
              <a:rPr lang="es-ES" sz="1400" b="1" dirty="0"/>
              <a:t>Hollywood </a:t>
            </a:r>
            <a:r>
              <a:rPr lang="es-ES" sz="1400" dirty="0"/>
              <a:t>se convirtió en el centro de una verdadera industria: los estudios controlaban la producción de la película, la distribución y la promoción de los propios actores y actrices, creando lo que se conoció como el </a:t>
            </a:r>
            <a:r>
              <a:rPr lang="es-ES" sz="1400" b="1" i="1" dirty="0" err="1"/>
              <a:t>star</a:t>
            </a:r>
            <a:r>
              <a:rPr lang="es-ES" sz="1400" b="1" i="1" dirty="0"/>
              <a:t> </a:t>
            </a:r>
            <a:r>
              <a:rPr lang="es-ES" sz="1400" b="1" i="1" dirty="0" err="1"/>
              <a:t>system</a:t>
            </a:r>
            <a:r>
              <a:rPr lang="es-ES" sz="1400" b="1" i="1" dirty="0"/>
              <a:t>. </a:t>
            </a:r>
            <a:endParaRPr lang="es-E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67A85-1E86-41C9-BBAF-88045147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67" y="1409755"/>
            <a:ext cx="1765225" cy="23116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8B465-2424-4FFF-83CB-ACE23465A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7070" r="8876" b="7070"/>
          <a:stretch/>
        </p:blipFill>
        <p:spPr>
          <a:xfrm>
            <a:off x="5778620" y="4167270"/>
            <a:ext cx="3202844" cy="214674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AC12ED-698D-46AB-87BD-30EA26AF6C79}"/>
              </a:ext>
            </a:extLst>
          </p:cNvPr>
          <p:cNvSpPr/>
          <p:nvPr/>
        </p:nvSpPr>
        <p:spPr>
          <a:xfrm>
            <a:off x="348080" y="3780816"/>
            <a:ext cx="539408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3050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</a:pPr>
            <a:r>
              <a:rPr lang="es-ES" sz="1400" dirty="0"/>
              <a:t>Las primeras películas eran mudas y se rodaban en blanco y negro. La proyección se efectuaba con un pianista o una pequeña banda que acompañaban con música las escenas de la película. </a:t>
            </a:r>
          </a:p>
          <a:p>
            <a:pPr marL="450850" indent="-273050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</a:pPr>
            <a:r>
              <a:rPr lang="es-ES" sz="1400" dirty="0"/>
              <a:t>En 1927 se añadió sonido a las películas y en 1935 se consiguió grabar la imagen a color. </a:t>
            </a:r>
          </a:p>
          <a:p>
            <a:pPr marL="450850" indent="-273050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</a:pPr>
            <a:r>
              <a:rPr lang="es-ES" sz="1400" dirty="0"/>
              <a:t>Las películas se rodaban con una cámara estática y un decorado fijo. Poco a poco, la técnica evolucionó y se introdujeron </a:t>
            </a:r>
            <a:br>
              <a:rPr lang="es-ES" sz="1400" dirty="0"/>
            </a:br>
            <a:r>
              <a:rPr lang="es-ES" sz="1400" dirty="0"/>
              <a:t>el </a:t>
            </a:r>
            <a:r>
              <a:rPr lang="es-ES" sz="1400" i="1" dirty="0"/>
              <a:t>travelling </a:t>
            </a:r>
            <a:r>
              <a:rPr lang="es-ES" sz="1400" dirty="0"/>
              <a:t>(la cámara se desplaza sobre unas ruedas)</a:t>
            </a:r>
            <a:br>
              <a:rPr lang="es-ES" sz="1400" dirty="0"/>
            </a:br>
            <a:r>
              <a:rPr lang="es-ES" sz="1400" dirty="0"/>
              <a:t> y el rodaje en exteriores. </a:t>
            </a:r>
          </a:p>
          <a:p>
            <a:pPr marL="450850" indent="-273050">
              <a:spcAft>
                <a:spcPts val="300"/>
              </a:spcAft>
              <a:buClr>
                <a:srgbClr val="DF6652"/>
              </a:buClr>
              <a:buFont typeface="Calibri" panose="020F0502020204030204" pitchFamily="34" charset="0"/>
              <a:buChar char="—"/>
            </a:pPr>
            <a:r>
              <a:rPr lang="es-ES" sz="1400" dirty="0"/>
              <a:t>Conforme fue creciendo la industria, se establecieron diferentes temáticas o géneros cinematográficos: cine fantástico, histórico, de gánsteres, bíblico, el musical o el documental.</a:t>
            </a:r>
          </a:p>
        </p:txBody>
      </p:sp>
      <p:sp>
        <p:nvSpPr>
          <p:cNvPr id="20" name="CuadroTexto 9">
            <a:extLst>
              <a:ext uri="{FF2B5EF4-FFF2-40B4-BE49-F238E27FC236}">
                <a16:creationId xmlns:a16="http://schemas.microsoft.com/office/drawing/2014/main" id="{B3D42DFB-AE0F-461B-85CE-EFA111929C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23824" y="6265009"/>
            <a:ext cx="31172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000" dirty="0"/>
              <a:t>Rodaje de </a:t>
            </a:r>
            <a:r>
              <a:rPr lang="es-ES" sz="1000" i="1" dirty="0"/>
              <a:t>La dama misteriosa </a:t>
            </a:r>
            <a:r>
              <a:rPr lang="es-ES" sz="1000" dirty="0"/>
              <a:t>(1928), protagonizada </a:t>
            </a:r>
            <a:br>
              <a:rPr lang="es-ES" sz="1000" dirty="0"/>
            </a:br>
            <a:r>
              <a:rPr lang="es-ES" sz="1000" dirty="0"/>
              <a:t>por Greta Garbo</a:t>
            </a:r>
          </a:p>
        </p:txBody>
      </p:sp>
    </p:spTree>
    <p:extLst>
      <p:ext uri="{BB962C8B-B14F-4D97-AF65-F5344CB8AC3E}">
        <p14:creationId xmlns:p14="http://schemas.microsoft.com/office/powerpoint/2010/main" val="12454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Marcador de texto 1">
            <a:extLst>
              <a:ext uri="{FF2B5EF4-FFF2-40B4-BE49-F238E27FC236}">
                <a16:creationId xmlns:a16="http://schemas.microsoft.com/office/drawing/2014/main" id="{3ACB7383-3C4D-49B8-9F1B-5823B3ADA2F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1. La evolución económica entre 1919 y 1929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914A987D-FE86-4F83-A44C-1394AB71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31" y="1322388"/>
            <a:ext cx="3474682" cy="487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b="1" dirty="0">
                <a:solidFill>
                  <a:schemeClr val="accent2"/>
                </a:solidFill>
              </a:rPr>
              <a:t>El auge de Estados Unidos</a:t>
            </a: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Estados Unidos desplazó al Reino Unido como principal economía industrial. A ello  contribuyeron varios factores: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Los cultivos y la industria del país no se habían visto afectados por la guerra, durante la que exportó productos </a:t>
            </a:r>
            <a:br>
              <a:rPr lang="es-ES" altLang="es-ES" sz="1400" dirty="0"/>
            </a:br>
            <a:r>
              <a:rPr lang="es-ES" altLang="es-ES" sz="1400" dirty="0"/>
              <a:t>y alimentos a los países europeos.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El aumento de las exportaciones junto </a:t>
            </a:r>
            <a:br>
              <a:rPr lang="es-ES" altLang="es-ES" sz="1400" dirty="0"/>
            </a:br>
            <a:r>
              <a:rPr lang="es-ES" altLang="es-ES" sz="1400" dirty="0"/>
              <a:t>a las transformaciones iniciadas en la Segunda Revolución industrial abarataron los precios y el país se enriqueció.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Se instauró un nuevo modelo de vida, </a:t>
            </a:r>
            <a:br>
              <a:rPr lang="es-ES" altLang="es-ES" sz="1400" dirty="0"/>
            </a:br>
            <a:r>
              <a:rPr lang="es-ES" altLang="es-ES" sz="1400" dirty="0"/>
              <a:t>el </a:t>
            </a:r>
            <a:r>
              <a:rPr lang="es-ES" altLang="es-ES" sz="1400" b="1" i="1" dirty="0"/>
              <a:t>American </a:t>
            </a:r>
            <a:r>
              <a:rPr lang="es-ES" altLang="es-ES" sz="1400" b="1" i="1" dirty="0" err="1"/>
              <a:t>Way</a:t>
            </a:r>
            <a:r>
              <a:rPr lang="es-ES" altLang="es-ES" sz="1400" b="1" i="1" dirty="0"/>
              <a:t> </a:t>
            </a:r>
            <a:r>
              <a:rPr lang="es-ES" altLang="es-ES" sz="1400" b="1" i="1" dirty="0" err="1"/>
              <a:t>of</a:t>
            </a:r>
            <a:r>
              <a:rPr lang="es-ES" altLang="es-ES" sz="1400" b="1" i="1" dirty="0"/>
              <a:t> </a:t>
            </a:r>
            <a:r>
              <a:rPr lang="es-ES" altLang="es-ES" sz="1400" b="1" i="1" dirty="0" err="1"/>
              <a:t>Life</a:t>
            </a:r>
            <a:r>
              <a:rPr lang="es-ES" altLang="es-ES" sz="1400" b="1" i="1" dirty="0"/>
              <a:t>, </a:t>
            </a:r>
            <a:r>
              <a:rPr lang="es-ES" altLang="es-ES" sz="1400" dirty="0"/>
              <a:t>caracterizado </a:t>
            </a:r>
            <a:br>
              <a:rPr lang="es-ES" altLang="es-ES" sz="1400" dirty="0"/>
            </a:br>
            <a:r>
              <a:rPr lang="es-ES" altLang="es-ES" sz="1400" dirty="0"/>
              <a:t>por el aumento del consumo individual </a:t>
            </a:r>
            <a:br>
              <a:rPr lang="es-ES" altLang="es-ES" sz="1400" dirty="0"/>
            </a:br>
            <a:r>
              <a:rPr lang="es-ES" altLang="es-ES" sz="1400" dirty="0"/>
              <a:t>de bienes gracias a las ventas a plazos, </a:t>
            </a:r>
            <a:br>
              <a:rPr lang="es-ES" altLang="es-ES" sz="1400" dirty="0"/>
            </a:br>
            <a:r>
              <a:rPr lang="es-ES" altLang="es-ES" sz="1400" dirty="0"/>
              <a:t>los créditos al consumo y la publicidad.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Nueva York se convirtió en el </a:t>
            </a:r>
            <a:r>
              <a:rPr lang="es-ES" altLang="es-ES" sz="1400" b="1" dirty="0"/>
              <a:t>centro financiero mundial. </a:t>
            </a:r>
            <a:r>
              <a:rPr lang="es-ES" altLang="es-ES" sz="1400" dirty="0"/>
              <a:t>Se popularizó la idea de que la bolsa era un entorno seguro para enriquecerse.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AE988C1C-E904-4A77-B93E-B4DA6008EBEE}"/>
              </a:ext>
            </a:extLst>
          </p:cNvPr>
          <p:cNvSpPr txBox="1"/>
          <p:nvPr/>
        </p:nvSpPr>
        <p:spPr>
          <a:xfrm>
            <a:off x="3924523" y="1686309"/>
            <a:ext cx="4680000" cy="442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9711"/>
            </a:solidFill>
            <a:prstDash val="dash"/>
          </a:ln>
          <a:effectLst/>
        </p:spPr>
        <p:txBody>
          <a:bodyPr/>
          <a:lstStyle/>
          <a:p>
            <a:pPr algn="ctr">
              <a:buClr>
                <a:schemeClr val="accent2"/>
              </a:buClr>
            </a:pPr>
            <a:r>
              <a:rPr lang="es-ES" b="1" dirty="0">
                <a:solidFill>
                  <a:schemeClr val="accent1"/>
                </a:solidFill>
              </a:rPr>
              <a:t>Los «felices años 20»</a:t>
            </a:r>
          </a:p>
          <a:p>
            <a:pPr>
              <a:spcAft>
                <a:spcPts val="300"/>
              </a:spcAft>
              <a:buClr>
                <a:schemeClr val="accent2"/>
              </a:buClr>
            </a:pPr>
            <a:r>
              <a:rPr lang="es-ES" sz="1400" dirty="0"/>
              <a:t>Se denomina así al período de bonanza económica </a:t>
            </a:r>
            <a:br>
              <a:rPr lang="es-ES" sz="1400" dirty="0"/>
            </a:br>
            <a:r>
              <a:rPr lang="es-ES" sz="1400" dirty="0"/>
              <a:t>y dinamismo social y cultural que se produjo durante </a:t>
            </a:r>
            <a:br>
              <a:rPr lang="es-ES" sz="1400" dirty="0"/>
            </a:br>
            <a:r>
              <a:rPr lang="es-ES" sz="1400" dirty="0"/>
              <a:t>la década de 1920.</a:t>
            </a:r>
          </a:p>
          <a:p>
            <a:pPr marL="182563" indent="-182563">
              <a:spcAft>
                <a:spcPts val="300"/>
              </a:spcAft>
              <a:buClr>
                <a:srgbClr val="BC971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La jornada laboral se fijó en 8 horas y los trabajadores dispusieron de tiempo libre y de ocio. </a:t>
            </a:r>
          </a:p>
          <a:p>
            <a:pPr marL="182563" indent="-182563">
              <a:spcAft>
                <a:spcPts val="300"/>
              </a:spcAft>
              <a:buClr>
                <a:srgbClr val="BC971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Surgieron nuevas actividades, como la afición por </a:t>
            </a:r>
            <a:br>
              <a:rPr lang="es-ES" sz="1400" dirty="0"/>
            </a:br>
            <a:r>
              <a:rPr lang="es-ES" sz="1400" dirty="0"/>
              <a:t>el deporte (ciclismo, carreras, boxeo, fútbol en Europa, béisbol en Estados Unidos).</a:t>
            </a:r>
          </a:p>
          <a:p>
            <a:pPr marL="182563" indent="-182563">
              <a:spcAft>
                <a:spcPts val="300"/>
              </a:spcAft>
              <a:buClr>
                <a:srgbClr val="BC9711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El aumento del consumo y las nuevas formas de pago propiciaron el desarrollo de los grandes almacenes.</a:t>
            </a:r>
          </a:p>
          <a:p>
            <a:pPr marL="182563" indent="-182563">
              <a:spcAft>
                <a:spcPts val="300"/>
              </a:spcAft>
              <a:buClr>
                <a:srgbClr val="BC9711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Se popularizaron nuevos estilos musicales (</a:t>
            </a:r>
            <a:r>
              <a:rPr lang="es-ES" altLang="es-ES" sz="1400" i="1" dirty="0"/>
              <a:t>jazz,</a:t>
            </a:r>
            <a:r>
              <a:rPr lang="es-ES" altLang="es-ES" sz="1400" dirty="0"/>
              <a:t> charlestón), gracias a las salas de fiesta y a la venta de gramófonos que permitían reproducir la música en casa.</a:t>
            </a:r>
          </a:p>
          <a:p>
            <a:pPr marL="182563" indent="-182563">
              <a:spcAft>
                <a:spcPts val="300"/>
              </a:spcAft>
              <a:buClr>
                <a:srgbClr val="BC9711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Tras la guerra, las mujeres disfrutaron de mayor libertad:  practicaban deportes, acudían a cines y a reuniones para debatir asuntos de política o culturales, adoptaron costumbres antes consideradas masculinas (conducir, beber, fumar).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8F32E91-2B43-42B9-A500-5ACAAB3D9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9" t="22043" r="1"/>
          <a:stretch/>
        </p:blipFill>
        <p:spPr>
          <a:xfrm>
            <a:off x="5431149" y="1412776"/>
            <a:ext cx="3552584" cy="524150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21BDFC-BB29-4497-995E-456647BFAB2D}"/>
              </a:ext>
            </a:extLst>
          </p:cNvPr>
          <p:cNvSpPr/>
          <p:nvPr/>
        </p:nvSpPr>
        <p:spPr>
          <a:xfrm>
            <a:off x="462919" y="1341438"/>
            <a:ext cx="4829161" cy="2362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0E4B9976-AC5C-4E09-B716-CA2FB7A5D0D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1. La evolución económica entre 1919 y 1929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83A4A8-2974-4AF6-8D6E-32F46F3A3485}"/>
              </a:ext>
            </a:extLst>
          </p:cNvPr>
          <p:cNvGrpSpPr/>
          <p:nvPr/>
        </p:nvGrpSpPr>
        <p:grpSpPr>
          <a:xfrm>
            <a:off x="462919" y="1412776"/>
            <a:ext cx="4829161" cy="5266820"/>
            <a:chOff x="462919" y="1412776"/>
            <a:chExt cx="4829161" cy="5266820"/>
          </a:xfrm>
        </p:grpSpPr>
        <p:sp>
          <p:nvSpPr>
            <p:cNvPr id="15" name="CuadroTexto 11">
              <a:extLst>
                <a:ext uri="{FF2B5EF4-FFF2-40B4-BE49-F238E27FC236}">
                  <a16:creationId xmlns:a16="http://schemas.microsoft.com/office/drawing/2014/main" id="{DBF36E46-504B-45ED-BEDF-EE9E83D1D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19" y="1412776"/>
              <a:ext cx="4829161" cy="307777"/>
            </a:xfrm>
            <a:prstGeom prst="rect">
              <a:avLst/>
            </a:prstGeom>
            <a:solidFill>
              <a:srgbClr val="BC9711"/>
            </a:solidFill>
            <a:ln w="19050">
              <a:solidFill>
                <a:srgbClr val="BC971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300"/>
                </a:spcAft>
                <a:buClr>
                  <a:srgbClr val="BC9711"/>
                </a:buClr>
              </a:pPr>
              <a:r>
                <a:rPr lang="es-ES" altLang="es-ES" sz="1400" b="1" dirty="0">
                  <a:solidFill>
                    <a:schemeClr val="bg1"/>
                  </a:solidFill>
                </a:rPr>
                <a:t>La otra cara del </a:t>
              </a:r>
              <a:r>
                <a:rPr lang="es-ES" altLang="es-ES" sz="1400" b="1" i="1" dirty="0">
                  <a:solidFill>
                    <a:schemeClr val="bg1"/>
                  </a:solidFill>
                </a:rPr>
                <a:t>American </a:t>
              </a:r>
              <a:r>
                <a:rPr lang="es-ES" altLang="es-ES" sz="1400" b="1" i="1" dirty="0" err="1">
                  <a:solidFill>
                    <a:schemeClr val="bg1"/>
                  </a:solidFill>
                </a:rPr>
                <a:t>Way</a:t>
              </a:r>
              <a:r>
                <a:rPr lang="es-ES" altLang="es-ES" sz="1400" b="1" i="1" dirty="0">
                  <a:solidFill>
                    <a:schemeClr val="bg1"/>
                  </a:solidFill>
                </a:rPr>
                <a:t> </a:t>
              </a:r>
              <a:r>
                <a:rPr lang="es-ES" altLang="es-ES" sz="1400" b="1" i="1" dirty="0" err="1">
                  <a:solidFill>
                    <a:schemeClr val="bg1"/>
                  </a:solidFill>
                </a:rPr>
                <a:t>of</a:t>
              </a:r>
              <a:r>
                <a:rPr lang="es-ES" altLang="es-ES" sz="1400" b="1" i="1" dirty="0">
                  <a:solidFill>
                    <a:schemeClr val="bg1"/>
                  </a:solidFill>
                </a:rPr>
                <a:t> </a:t>
              </a:r>
              <a:r>
                <a:rPr lang="es-ES" altLang="es-ES" sz="1400" b="1" i="1" dirty="0" err="1">
                  <a:solidFill>
                    <a:schemeClr val="bg1"/>
                  </a:solidFill>
                </a:rPr>
                <a:t>Life</a:t>
              </a:r>
              <a:endParaRPr lang="es-ES" altLang="es-E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ángulo 12">
              <a:extLst>
                <a:ext uri="{FF2B5EF4-FFF2-40B4-BE49-F238E27FC236}">
                  <a16:creationId xmlns:a16="http://schemas.microsoft.com/office/drawing/2014/main" id="{3C56B278-AA1D-463A-9869-617FF607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9" y="1747596"/>
              <a:ext cx="4829161" cy="493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C971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71450" indent="-171450" eaLnBrk="1" hangingPunct="1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Aumento de la 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afluencia de inmigrantes </a:t>
              </a: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y creación de barrios </a:t>
              </a:r>
              <a:b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</a:b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en los que predominaba la 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pobreza</a:t>
              </a: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 y la 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exclusión.</a:t>
              </a:r>
            </a:p>
            <a:p>
              <a:pPr marL="171450" indent="-171450" eaLnBrk="1" hangingPunct="1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La 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ley seca </a:t>
              </a: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(prohibición del consumo de bebidas alcohólicas) generó un amplio mercado de contrabando y favoreció </a:t>
              </a:r>
              <a:b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</a:b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el nacimiento del 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crimen organizado.</a:t>
              </a:r>
            </a:p>
            <a:p>
              <a:pPr marL="171450" indent="-171450" eaLnBrk="1" hangingPunct="1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Surgieron leyes que apostaban por la 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segregación racial</a:t>
              </a: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 </a:t>
              </a:r>
              <a:b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</a:b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en las instalaciones públicas y limitaban las libertades de </a:t>
              </a:r>
              <a:b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</a:b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los afroamericanos. </a:t>
              </a:r>
            </a:p>
            <a:p>
              <a:pPr marL="171450" indent="-171450" eaLnBrk="1" hangingPunct="1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Crecimiento del </a:t>
              </a:r>
              <a:r>
                <a:rPr lang="es-ES" altLang="es-ES" sz="1400" b="1" dirty="0" err="1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Ku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 </a:t>
              </a:r>
              <a:r>
                <a:rPr lang="es-ES" altLang="es-ES" sz="1400" b="1" dirty="0" err="1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Klux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 </a:t>
              </a:r>
              <a:r>
                <a:rPr lang="es-ES" altLang="es-ES" sz="1400" b="1" dirty="0" err="1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Klan</a:t>
              </a:r>
              <a:r>
                <a:rPr lang="es-ES" altLang="es-ES" sz="1400" b="1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, </a:t>
              </a:r>
              <a:r>
                <a:rPr lang="es-ES" altLang="es-ES" sz="1400" dirty="0">
                  <a:ea typeface="Frutiger LT Pro 45 Light" panose="020B0403030504020204" pitchFamily="34" charset="0"/>
                  <a:cs typeface="Frutiger LT Pro 45 Light" panose="020B0403030504020204" pitchFamily="34" charset="0"/>
                </a:rPr>
                <a:t>una organización violenta racista, xenófoba y antisemita.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26114AA-3674-42AF-BA07-D51C1429D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9" r="986" b="6367"/>
            <a:stretch/>
          </p:blipFill>
          <p:spPr>
            <a:xfrm>
              <a:off x="827584" y="4149625"/>
              <a:ext cx="3960440" cy="2309093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5AB939-0A7C-4AED-9726-5DF52BFE0E53}"/>
                </a:ext>
              </a:extLst>
            </p:cNvPr>
            <p:cNvSpPr txBox="1"/>
            <p:nvPr/>
          </p:nvSpPr>
          <p:spPr>
            <a:xfrm>
              <a:off x="762255" y="6408060"/>
              <a:ext cx="2254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Fuentes públicas para blancos y negros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0909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texto 1">
            <a:extLst>
              <a:ext uri="{FF2B5EF4-FFF2-40B4-BE49-F238E27FC236}">
                <a16:creationId xmlns:a16="http://schemas.microsoft.com/office/drawing/2014/main" id="{2FCF0A37-2E98-4B31-B688-DADC2D7905D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2. La Gran Depresión</a:t>
            </a:r>
          </a:p>
        </p:txBody>
      </p:sp>
      <p:sp>
        <p:nvSpPr>
          <p:cNvPr id="14" name="CuadroTexto 9">
            <a:extLst>
              <a:ext uri="{FF2B5EF4-FFF2-40B4-BE49-F238E27FC236}">
                <a16:creationId xmlns:a16="http://schemas.microsoft.com/office/drawing/2014/main" id="{DAB5A26C-89BD-4BD8-8C9D-485096507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55886"/>
            <a:ext cx="8280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En 1929, Estados Unidos entró en una gran crisis que se extendió por el sistema capitalista mundial.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EE9834D1-557C-4A4C-8DA5-D069745F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1660161"/>
            <a:ext cx="504056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b="1" dirty="0">
                <a:solidFill>
                  <a:schemeClr val="accent2"/>
                </a:solidFill>
              </a:rPr>
              <a:t>El Crac del 29</a:t>
            </a: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Fue una crisis bursátil que generó una grave depresión económica en Estados Unidos.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En octubre de 1929, la Bolsa de Nueva York (Wall Street) se hundió. Se produjo una venta masiva de acciones que redujo </a:t>
            </a:r>
            <a:br>
              <a:rPr lang="es-ES" altLang="es-ES" sz="1400" dirty="0"/>
            </a:br>
            <a:r>
              <a:rPr lang="es-ES" altLang="es-ES" sz="1400" dirty="0"/>
              <a:t>su valor a mínimos históricos.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Los accionistas perdieron el dinero invertido en la bolsa, y los bancos, incapaces de cobrar los préstamos concedidos para la compra de acciones, se quedaron sin liquidez y cerraron. Miles </a:t>
            </a:r>
            <a:br>
              <a:rPr lang="es-ES" altLang="es-ES" sz="1400" dirty="0"/>
            </a:br>
            <a:r>
              <a:rPr lang="es-ES" altLang="es-ES" sz="1400" dirty="0"/>
              <a:t>de personas perdieron sus ahorros.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El empobrecimiento de las familias y la falta de crédito de los bancos redujo la demanda y, con ello, la actividad industrial.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La crisis se extendió a todos los sectores de la economía: muchas empresas cerraron y aumentó el desempleo. Quienes conservaron el empleo vieron disminuir sus salarios.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Millones de personas pasaron a depender de la caridad </a:t>
            </a:r>
            <a:br>
              <a:rPr lang="es-ES" altLang="es-ES" sz="1400" dirty="0"/>
            </a:br>
            <a:r>
              <a:rPr lang="es-ES" altLang="es-ES" sz="1400" dirty="0"/>
              <a:t>y las ayudas del Gobierno.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B9379-6FB7-417A-86F7-2279F989070A}"/>
              </a:ext>
            </a:extLst>
          </p:cNvPr>
          <p:cNvSpPr txBox="1"/>
          <p:nvPr/>
        </p:nvSpPr>
        <p:spPr>
          <a:xfrm>
            <a:off x="464634" y="2177167"/>
            <a:ext cx="3019730" cy="3400931"/>
          </a:xfrm>
          <a:prstGeom prst="rect">
            <a:avLst/>
          </a:prstGeom>
          <a:solidFill>
            <a:srgbClr val="FAE3DB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La</a:t>
            </a:r>
            <a:r>
              <a:rPr lang="es-ES" altLang="es-ES" sz="1400" b="1" dirty="0"/>
              <a:t> sobreproducción agrícola </a:t>
            </a:r>
            <a:r>
              <a:rPr lang="es-ES" altLang="es-ES" sz="1400" dirty="0"/>
              <a:t>generó excedentes de producción, lo que obligó a bajar los precios. Muchos campesinos, endeudados o en paro, decidieron emigrar a las ciudades.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La </a:t>
            </a:r>
            <a:r>
              <a:rPr lang="es-ES" altLang="es-ES" sz="1400" b="1" dirty="0"/>
              <a:t>sobreproducción industrial </a:t>
            </a:r>
            <a:r>
              <a:rPr lang="es-ES" altLang="es-ES" sz="1400" dirty="0"/>
              <a:t>acumuló una gran cantidad de </a:t>
            </a:r>
            <a:r>
              <a:rPr lang="es-ES" altLang="es-ES" sz="1400" i="1" dirty="0"/>
              <a:t>stock </a:t>
            </a:r>
            <a:r>
              <a:rPr lang="es-ES" altLang="es-ES" sz="1400" dirty="0"/>
              <a:t>(mercancías o productos que se almacenan en espera de su venta).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La </a:t>
            </a:r>
            <a:r>
              <a:rPr lang="es-ES" altLang="es-ES" sz="1400" b="1" dirty="0"/>
              <a:t>especulación bursátil </a:t>
            </a:r>
            <a:r>
              <a:rPr lang="es-ES" altLang="es-ES" sz="1400" dirty="0"/>
              <a:t>y el </a:t>
            </a:r>
            <a:r>
              <a:rPr lang="es-ES" altLang="es-ES" sz="1400" b="1" dirty="0"/>
              <a:t>endeudamiento. </a:t>
            </a:r>
            <a:r>
              <a:rPr lang="es-ES" altLang="es-ES" sz="1400" dirty="0"/>
              <a:t>El valor de las acciones continuaba subiendo en </a:t>
            </a:r>
            <a:br>
              <a:rPr lang="es-ES" altLang="es-ES" sz="1400" dirty="0"/>
            </a:br>
            <a:r>
              <a:rPr lang="es-ES" altLang="es-ES" sz="1400" dirty="0"/>
              <a:t>la bolsa. Quienes las compraban, invirtieron sus ahorros y solicitaron préstamos.</a:t>
            </a:r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2A4AA8B9-E280-4232-B947-155591DD1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70" y="1744853"/>
            <a:ext cx="2924658" cy="382191"/>
          </a:xfrm>
          <a:prstGeom prst="flowChartOffpageConnector">
            <a:avLst/>
          </a:prstGeom>
          <a:solidFill>
            <a:schemeClr val="accent2"/>
          </a:solidFill>
          <a:ln w="19050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400" b="1" dirty="0">
                <a:solidFill>
                  <a:schemeClr val="bg1"/>
                </a:solidFill>
              </a:rPr>
              <a:t>Causas de la crisis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texto 1">
            <a:extLst>
              <a:ext uri="{FF2B5EF4-FFF2-40B4-BE49-F238E27FC236}">
                <a16:creationId xmlns:a16="http://schemas.microsoft.com/office/drawing/2014/main" id="{33E66A7D-32E0-4FD0-8CBB-E7B8EBADA94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2. La Gran Depresión</a:t>
            </a:r>
          </a:p>
        </p:txBody>
      </p:sp>
      <p:sp>
        <p:nvSpPr>
          <p:cNvPr id="14" name="CuadroTexto 9">
            <a:extLst>
              <a:ext uri="{FF2B5EF4-FFF2-40B4-BE49-F238E27FC236}">
                <a16:creationId xmlns:a16="http://schemas.microsoft.com/office/drawing/2014/main" id="{C83F8B57-3825-4AD2-B23B-970736F2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10" y="1268760"/>
            <a:ext cx="77851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b="1" dirty="0">
                <a:solidFill>
                  <a:schemeClr val="accent2"/>
                </a:solidFill>
              </a:rPr>
              <a:t>La crisis de 1930 y el </a:t>
            </a:r>
            <a:r>
              <a:rPr lang="es-ES" altLang="es-ES" b="1" i="1" dirty="0">
                <a:solidFill>
                  <a:schemeClr val="accent2"/>
                </a:solidFill>
              </a:rPr>
              <a:t>New </a:t>
            </a:r>
            <a:r>
              <a:rPr lang="es-ES" altLang="es-ES" b="1" i="1" dirty="0" err="1">
                <a:solidFill>
                  <a:schemeClr val="accent2"/>
                </a:solidFill>
              </a:rPr>
              <a:t>Deal</a:t>
            </a:r>
            <a:endParaRPr lang="es-ES" altLang="es-ES" b="1" i="1" dirty="0">
              <a:solidFill>
                <a:schemeClr val="accent2"/>
              </a:solidFill>
            </a:endParaRP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La crisis tuvo una dimensión global y se prolongó durante la década de 1930. </a:t>
            </a: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El desempleo y la miseria caracterizaron este período, llamado la </a:t>
            </a:r>
            <a:r>
              <a:rPr lang="es-ES" altLang="es-ES" sz="1400" b="1" dirty="0"/>
              <a:t>Gran Depresión: </a:t>
            </a:r>
          </a:p>
          <a:p>
            <a:pPr marL="177800" indent="-177800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Los inversores estadounidenses retiraron sus capitales en empresas y bancos europeos, y se redujeron las importaciones de productos procedentes de Europa. </a:t>
            </a:r>
          </a:p>
          <a:p>
            <a:pPr marL="177800" indent="-177800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Los Gobiernos intervinieron en la economía y reforzaron las </a:t>
            </a:r>
            <a:r>
              <a:rPr lang="es-ES" altLang="es-ES" sz="1400" b="1" dirty="0"/>
              <a:t>medidas proteccionistas, </a:t>
            </a:r>
            <a:r>
              <a:rPr lang="es-ES" altLang="es-ES" sz="1400" dirty="0"/>
              <a:t>lo que hizo descender los intercambios comerciales mundiales hasta en un 60 %, así como los flujos migratorios.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A6E8CE-2364-4DC0-91AD-F5B825DA9E07}"/>
              </a:ext>
            </a:extLst>
          </p:cNvPr>
          <p:cNvGrpSpPr/>
          <p:nvPr/>
        </p:nvGrpSpPr>
        <p:grpSpPr>
          <a:xfrm>
            <a:off x="538934" y="3202309"/>
            <a:ext cx="8137521" cy="3023910"/>
            <a:chOff x="688071" y="3249074"/>
            <a:chExt cx="8137521" cy="30239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C91C33-BE8E-4BA1-A670-B855E7228893}"/>
                </a:ext>
              </a:extLst>
            </p:cNvPr>
            <p:cNvSpPr/>
            <p:nvPr/>
          </p:nvSpPr>
          <p:spPr>
            <a:xfrm>
              <a:off x="688071" y="3284984"/>
              <a:ext cx="8137521" cy="29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s-ES" sz="1600" b="1" dirty="0">
                  <a:solidFill>
                    <a:srgbClr val="BC9711"/>
                  </a:solidFill>
                </a:rPr>
                <a:t>El </a:t>
              </a:r>
              <a:r>
                <a:rPr lang="es-ES" sz="1600" b="1" i="1" dirty="0">
                  <a:solidFill>
                    <a:srgbClr val="BC9711"/>
                  </a:solidFill>
                </a:rPr>
                <a:t>New </a:t>
              </a:r>
              <a:r>
                <a:rPr lang="es-ES" sz="1600" b="1" i="1" dirty="0" err="1">
                  <a:solidFill>
                    <a:srgbClr val="BC9711"/>
                  </a:solidFill>
                </a:rPr>
                <a:t>Deal</a:t>
              </a:r>
              <a:endParaRPr lang="es-ES" sz="1600" b="1" i="1" dirty="0">
                <a:solidFill>
                  <a:srgbClr val="BC9711"/>
                </a:solidFill>
              </a:endParaRPr>
            </a:p>
            <a:p>
              <a:pPr>
                <a:spcAft>
                  <a:spcPts val="300"/>
                </a:spcAft>
              </a:pPr>
              <a:r>
                <a:rPr lang="es-ES" sz="1400" dirty="0"/>
                <a:t>En 1933, el presidente </a:t>
              </a:r>
              <a:r>
                <a:rPr lang="es-ES" sz="1400" b="1" dirty="0"/>
                <a:t>Franklin D. Roosevelt </a:t>
              </a:r>
              <a:r>
                <a:rPr lang="es-ES" sz="1400" dirty="0"/>
                <a:t>impulsó un sistema </a:t>
              </a:r>
              <a:br>
                <a:rPr lang="es-ES" sz="1400" dirty="0"/>
              </a:br>
              <a:r>
                <a:rPr lang="es-ES" sz="1400" dirty="0"/>
                <a:t>para recuperar la economía, conocido como </a:t>
              </a:r>
              <a:r>
                <a:rPr lang="es-ES" sz="1400" i="1" dirty="0"/>
                <a:t>New </a:t>
              </a:r>
              <a:r>
                <a:rPr lang="es-ES" sz="1400" i="1" dirty="0" err="1"/>
                <a:t>Deal</a:t>
              </a:r>
              <a:r>
                <a:rPr lang="es-ES" sz="1400" dirty="0"/>
                <a:t>, que se </a:t>
              </a:r>
              <a:br>
                <a:rPr lang="es-ES" sz="1400" dirty="0"/>
              </a:br>
              <a:r>
                <a:rPr lang="es-ES" sz="1400" dirty="0"/>
                <a:t>basaba en el intervencionismo económico, el control del sistema </a:t>
              </a:r>
              <a:br>
                <a:rPr lang="es-ES" sz="1400" dirty="0"/>
              </a:br>
              <a:r>
                <a:rPr lang="es-ES" sz="1400" dirty="0"/>
                <a:t>bancario y políticas de déficit presupuestario:</a:t>
              </a:r>
            </a:p>
            <a:p>
              <a:pPr marL="182563" indent="-182563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sz="1400" b="1" dirty="0"/>
                <a:t>Reforma del sistema bancario: </a:t>
              </a:r>
              <a:r>
                <a:rPr lang="es-ES" sz="1400" dirty="0"/>
                <a:t>solo abrían los bancos solventes. </a:t>
              </a:r>
              <a:br>
                <a:rPr lang="es-ES" sz="1400" dirty="0"/>
              </a:br>
              <a:r>
                <a:rPr lang="es-ES" sz="1400" dirty="0"/>
                <a:t>Para ello, muchos se fusionaron. </a:t>
              </a:r>
            </a:p>
            <a:p>
              <a:pPr marL="182563" indent="-182563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sz="1400" b="1" dirty="0"/>
                <a:t>Protección a los agricultores: </a:t>
              </a:r>
              <a:r>
                <a:rPr lang="es-ES" sz="1400" dirty="0"/>
                <a:t>se redujo la producción y muchas </a:t>
              </a:r>
              <a:br>
                <a:rPr lang="es-ES" sz="1400" dirty="0"/>
              </a:br>
              <a:r>
                <a:rPr lang="es-ES" sz="1400" dirty="0"/>
                <a:t>tierras se dejaron sin cultivar a cambio de una indemnización. </a:t>
              </a:r>
            </a:p>
            <a:p>
              <a:pPr marL="182563" indent="-182563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sz="1400" b="1" dirty="0"/>
                <a:t>Concesión de ayudas sociales </a:t>
              </a:r>
              <a:r>
                <a:rPr lang="es-ES" sz="1400" dirty="0"/>
                <a:t>a los parados en situación más grave. </a:t>
              </a:r>
            </a:p>
            <a:p>
              <a:pPr marL="182563" indent="-182563">
                <a:spcAft>
                  <a:spcPts val="300"/>
                </a:spcAft>
                <a:buClr>
                  <a:srgbClr val="BC9711"/>
                </a:buClr>
                <a:buFont typeface="Arial" panose="020B0604020202020204" pitchFamily="34" charset="0"/>
                <a:buChar char="•"/>
              </a:pPr>
              <a:r>
                <a:rPr lang="es-ES" sz="1400" b="1" dirty="0"/>
                <a:t>Fomento del empleo </a:t>
              </a:r>
              <a:r>
                <a:rPr lang="es-ES" sz="1400" dirty="0"/>
                <a:t>a través de trabajos públicos (repoblación </a:t>
              </a:r>
              <a:br>
                <a:rPr lang="es-ES" sz="1400" dirty="0"/>
              </a:br>
              <a:r>
                <a:rPr lang="es-ES" sz="1400" dirty="0"/>
                <a:t>de bosques, construcción de presas…).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DD75F1-08EF-4B8C-BDA3-A20569065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86" y="3249074"/>
              <a:ext cx="3024336" cy="2617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384F2D-3101-4CD3-9EC3-2252C7BB6F63}"/>
                </a:ext>
              </a:extLst>
            </p:cNvPr>
            <p:cNvSpPr/>
            <p:nvPr/>
          </p:nvSpPr>
          <p:spPr>
            <a:xfrm>
              <a:off x="5820330" y="5757788"/>
              <a:ext cx="25870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>
                  <a:solidFill>
                    <a:srgbClr val="211D1E"/>
                  </a:solidFill>
                  <a:latin typeface="+mn-lt"/>
                </a:rPr>
                <a:t>Caricatura del presidente Roosevelt rodeado </a:t>
              </a:r>
              <a:br>
                <a:rPr lang="es-ES" sz="1000" dirty="0">
                  <a:solidFill>
                    <a:srgbClr val="211D1E"/>
                  </a:solidFill>
                  <a:latin typeface="+mn-lt"/>
                </a:rPr>
              </a:br>
              <a:r>
                <a:rPr lang="es-ES" sz="1000" dirty="0">
                  <a:solidFill>
                    <a:srgbClr val="211D1E"/>
                  </a:solidFill>
                  <a:latin typeface="+mn-lt"/>
                </a:rPr>
                <a:t>de los organismos del </a:t>
              </a:r>
              <a:r>
                <a:rPr lang="es-ES" sz="1000" i="1" dirty="0">
                  <a:solidFill>
                    <a:srgbClr val="211D1E"/>
                  </a:solidFill>
                  <a:latin typeface="+mn-lt"/>
                </a:rPr>
                <a:t>New </a:t>
              </a:r>
              <a:r>
                <a:rPr lang="es-ES" sz="1000" i="1" dirty="0" err="1">
                  <a:solidFill>
                    <a:srgbClr val="211D1E"/>
                  </a:solidFill>
                  <a:latin typeface="+mn-lt"/>
                </a:rPr>
                <a:t>Deal</a:t>
              </a:r>
              <a:r>
                <a:rPr lang="es-ES" sz="1000" i="1" dirty="0">
                  <a:solidFill>
                    <a:srgbClr val="211D1E"/>
                  </a:solidFill>
                  <a:latin typeface="+mn-lt"/>
                </a:rPr>
                <a:t>.</a:t>
              </a:r>
              <a:endParaRPr lang="es-ES" sz="1000" dirty="0">
                <a:latin typeface="+mn-lt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texto 1">
            <a:extLst>
              <a:ext uri="{FF2B5EF4-FFF2-40B4-BE49-F238E27FC236}">
                <a16:creationId xmlns:a16="http://schemas.microsoft.com/office/drawing/2014/main" id="{8BA7262E-E5A7-444A-A29F-31BCA7E0E83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92150"/>
            <a:ext cx="80645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3. Los sistemas totalitarios europeos</a:t>
            </a:r>
          </a:p>
        </p:txBody>
      </p:sp>
      <p:sp>
        <p:nvSpPr>
          <p:cNvPr id="12" name="CuadroTexto 9">
            <a:extLst>
              <a:ext uri="{FF2B5EF4-FFF2-40B4-BE49-F238E27FC236}">
                <a16:creationId xmlns:a16="http://schemas.microsoft.com/office/drawing/2014/main" id="{6FB3DE17-2651-4338-B976-A6566094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4" y="1268760"/>
            <a:ext cx="5228158" cy="30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400" dirty="0"/>
              <a:t>La incapacidad de los Estados europeos para hacer frente a la crisis provocaron el desprestigio de los Gobiernos democráticos. </a:t>
            </a: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sz="1400" dirty="0"/>
              <a:t>Muchos fueron reemplazados por </a:t>
            </a:r>
            <a:r>
              <a:rPr lang="es-ES" sz="1400" b="1" dirty="0"/>
              <a:t>Gobiernos totalitarios, </a:t>
            </a:r>
            <a:r>
              <a:rPr lang="es-ES" sz="1400" dirty="0"/>
              <a:t>regímenes políticos antidemocráticos que defendían que una sola persona </a:t>
            </a:r>
            <a:r>
              <a:rPr lang="es-ES" sz="1400" b="1" dirty="0"/>
              <a:t>(líder carismático) </a:t>
            </a:r>
            <a:r>
              <a:rPr lang="es-ES" sz="1400" dirty="0"/>
              <a:t>o partido controlara todos los aspectos del Estado.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Estos Gobiernos buscaron paliar la crisis económica mediante la </a:t>
            </a:r>
            <a:r>
              <a:rPr lang="es-ES" sz="1400" b="1" dirty="0"/>
              <a:t>expansión territorial </a:t>
            </a:r>
            <a:r>
              <a:rPr lang="es-ES" sz="1400" dirty="0"/>
              <a:t>(apertura de nuevos mercados y obtención de materias primas) y el </a:t>
            </a:r>
            <a:r>
              <a:rPr lang="es-ES" sz="1400" b="1" dirty="0"/>
              <a:t>intervencionismo en la economía </a:t>
            </a:r>
            <a:r>
              <a:rPr lang="es-ES" sz="1400" dirty="0"/>
              <a:t>(nacionalización de empresas, aumento de obras públicas </a:t>
            </a:r>
            <a:br>
              <a:rPr lang="es-ES" sz="1400" dirty="0"/>
            </a:br>
            <a:r>
              <a:rPr lang="es-ES" sz="1400" dirty="0"/>
              <a:t>y limitación de importaciones) para disminuir el desempleo.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Los Gobiernos totalitarios de derechas contaron con el apoyo de gran parte de la sociedad: las clases medias y burguesas, muchos excombatientes y muchos jóvenes atraídos por la propaganda.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87DF2-0D8D-4AC0-9629-A1187A352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2695" r="5494" b="313"/>
          <a:stretch/>
        </p:blipFill>
        <p:spPr>
          <a:xfrm>
            <a:off x="450012" y="4365105"/>
            <a:ext cx="5027703" cy="24928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CA5EEDF-A318-4B2B-B006-2758A8089698}"/>
              </a:ext>
            </a:extLst>
          </p:cNvPr>
          <p:cNvSpPr/>
          <p:nvPr/>
        </p:nvSpPr>
        <p:spPr>
          <a:xfrm flipH="1">
            <a:off x="5411805" y="5042091"/>
            <a:ext cx="3452201" cy="1600438"/>
          </a:xfrm>
          <a:prstGeom prst="homePlate">
            <a:avLst/>
          </a:prstGeom>
          <a:solidFill>
            <a:srgbClr val="FAE3DB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Los </a:t>
            </a:r>
            <a:r>
              <a:rPr lang="es-ES" sz="1400" b="1" dirty="0"/>
              <a:t>totalitarismos de derechas </a:t>
            </a:r>
            <a:br>
              <a:rPr lang="es-ES" sz="1400" b="1" dirty="0"/>
            </a:br>
            <a:r>
              <a:rPr lang="es-ES" sz="1400" dirty="0"/>
              <a:t>rechazaban el comunismo y la idea </a:t>
            </a:r>
            <a:br>
              <a:rPr lang="es-ES" sz="1400" dirty="0"/>
            </a:br>
            <a:r>
              <a:rPr lang="es-ES" sz="1400" dirty="0"/>
              <a:t>de sociedad igualitaria.</a:t>
            </a:r>
          </a:p>
          <a:p>
            <a:pPr algn="ctr"/>
            <a:r>
              <a:rPr lang="es-ES" sz="1400" dirty="0"/>
              <a:t>Los </a:t>
            </a:r>
            <a:r>
              <a:rPr lang="es-ES" sz="1400" b="1" dirty="0"/>
              <a:t>totalitarismos de izquierdas, </a:t>
            </a:r>
            <a:r>
              <a:rPr lang="es-ES" sz="1400" dirty="0"/>
              <a:t>anticapitalistas, defendían el comunismo como modelo económico </a:t>
            </a:r>
            <a:br>
              <a:rPr lang="es-ES" sz="1400" dirty="0"/>
            </a:br>
            <a:r>
              <a:rPr lang="es-ES" sz="1400" dirty="0"/>
              <a:t>y político, y la igualdad social.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43BE6-1AC4-42CF-8215-21A5C6C0255D}"/>
              </a:ext>
            </a:extLst>
          </p:cNvPr>
          <p:cNvSpPr txBox="1"/>
          <p:nvPr/>
        </p:nvSpPr>
        <p:spPr>
          <a:xfrm>
            <a:off x="5909085" y="2079810"/>
            <a:ext cx="2985059" cy="269304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Nacionalismo exacerbado.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Odio a las minorías.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Fuerte militarismo.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Uso de la propaganda y los medios </a:t>
            </a:r>
            <a:br>
              <a:rPr lang="es-ES" altLang="es-ES" sz="1400" dirty="0"/>
            </a:br>
            <a:r>
              <a:rPr lang="es-ES" altLang="es-ES" sz="1400" dirty="0"/>
              <a:t>de comunicación de masas.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Rechazo a la emancipación </a:t>
            </a:r>
            <a:br>
              <a:rPr lang="es-ES" altLang="es-ES" sz="1400" dirty="0"/>
            </a:br>
            <a:r>
              <a:rPr lang="es-ES" altLang="es-ES" sz="1400" dirty="0"/>
              <a:t>de la mujer.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Ilegalización del resto de partidos políticos y sindicatos. </a:t>
            </a:r>
          </a:p>
          <a:p>
            <a:pPr marL="180975" indent="-180975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altLang="es-ES" sz="1400" dirty="0"/>
              <a:t>Limitación de derechos (de prensa, asociación, manifestación).</a:t>
            </a: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971D54B9-0F5E-4DF2-A486-CCD0ECD35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425" y="1385762"/>
            <a:ext cx="2796378" cy="649724"/>
          </a:xfrm>
          <a:prstGeom prst="flowChartOffpageConnector">
            <a:avLst/>
          </a:prstGeom>
          <a:solidFill>
            <a:schemeClr val="accent2"/>
          </a:solidFill>
          <a:ln w="19050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400" b="1" dirty="0">
                <a:solidFill>
                  <a:schemeClr val="bg1"/>
                </a:solidFill>
              </a:rPr>
              <a:t>Características </a:t>
            </a:r>
            <a:br>
              <a:rPr lang="es-ES" altLang="es-ES" sz="1400" b="1" dirty="0">
                <a:solidFill>
                  <a:schemeClr val="bg1"/>
                </a:solidFill>
              </a:rPr>
            </a:br>
            <a:r>
              <a:rPr lang="es-ES" altLang="es-ES" sz="1400" b="1" dirty="0">
                <a:solidFill>
                  <a:schemeClr val="bg1"/>
                </a:solidFill>
              </a:rPr>
              <a:t>de los Gobiernos totalitarios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texto 1">
            <a:extLst>
              <a:ext uri="{FF2B5EF4-FFF2-40B4-BE49-F238E27FC236}">
                <a16:creationId xmlns:a16="http://schemas.microsoft.com/office/drawing/2014/main" id="{382CC78F-883C-49C4-B6F1-4166CFAF0C0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84213"/>
            <a:ext cx="80645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3. Los sistemas totalitarios europeos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D22658C8-06A3-4578-9204-16B53B6C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268760"/>
            <a:ext cx="4294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El fascismo italiano</a:t>
            </a:r>
          </a:p>
        </p:txBody>
      </p:sp>
      <p:sp>
        <p:nvSpPr>
          <p:cNvPr id="37" name="CuadroTexto 9">
            <a:extLst>
              <a:ext uri="{FF2B5EF4-FFF2-40B4-BE49-F238E27FC236}">
                <a16:creationId xmlns:a16="http://schemas.microsoft.com/office/drawing/2014/main" id="{43C2D567-B0BC-4FDB-BBE8-AD6224A2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1584497"/>
            <a:ext cx="5114227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La Gran Guerra provocó una grave crisis demográfica y económica. Los altos índices de paro aumentaron la conflictividad social, </a:t>
            </a:r>
            <a:br>
              <a:rPr lang="es-ES" altLang="es-ES" sz="1400" dirty="0"/>
            </a:br>
            <a:r>
              <a:rPr lang="es-ES" altLang="es-ES" sz="1400" dirty="0"/>
              <a:t>las manifestaciones y las huelgas.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 En 1919, </a:t>
            </a:r>
            <a:r>
              <a:rPr lang="es-ES" altLang="es-ES" sz="1400" b="1" dirty="0"/>
              <a:t>Benito Mussolini </a:t>
            </a:r>
            <a:r>
              <a:rPr lang="es-ES" altLang="es-ES" sz="1400" dirty="0"/>
              <a:t>creó los </a:t>
            </a:r>
            <a:r>
              <a:rPr lang="es-ES" altLang="es-ES" sz="1400" b="1" i="1" dirty="0" err="1"/>
              <a:t>fascios</a:t>
            </a:r>
            <a:r>
              <a:rPr lang="es-ES" altLang="es-ES" sz="1400" dirty="0"/>
              <a:t> de combate (camisas negras), grupo paramilitar y ultranacionalista que atacaba </a:t>
            </a:r>
            <a:br>
              <a:rPr lang="es-ES" altLang="es-ES" sz="1400" dirty="0"/>
            </a:br>
            <a:r>
              <a:rPr lang="es-ES" altLang="es-ES" sz="1400" dirty="0"/>
              <a:t>a huelguistas, socialistas y comunistas.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En 1921, Mussolini fundó el</a:t>
            </a:r>
            <a:r>
              <a:rPr lang="es-ES" altLang="es-ES" sz="1400" b="1" dirty="0"/>
              <a:t> Partido Nacional Fascista,</a:t>
            </a:r>
            <a:r>
              <a:rPr lang="es-ES" altLang="es-ES" sz="1400" dirty="0"/>
              <a:t> que exaltaba la unidad del Estado e imponía el partido único. </a:t>
            </a:r>
          </a:p>
          <a:p>
            <a:pPr marL="180975" indent="-180975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En octubre de 1922, convocó la </a:t>
            </a:r>
            <a:r>
              <a:rPr lang="es-ES" altLang="es-ES" sz="1400" b="1" dirty="0"/>
              <a:t>Marcha sobre Roma: </a:t>
            </a:r>
            <a:r>
              <a:rPr lang="es-ES" altLang="es-ES" sz="1400" dirty="0"/>
              <a:t>miles de «camisas negras» amenazaron con tomar el Gobierno a la fuerza. Ante esta situación, el rey Víctor Manuel III nombró a Mussolini presidente del Gobierno. </a:t>
            </a:r>
            <a:endParaRPr lang="es-E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5A07B-A783-4E5C-A4CE-67CD277FB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-946" r="7577" b="6344"/>
          <a:stretch/>
        </p:blipFill>
        <p:spPr>
          <a:xfrm>
            <a:off x="5556047" y="1476285"/>
            <a:ext cx="3312368" cy="26113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" name="CuadroTexto 9">
            <a:extLst>
              <a:ext uri="{FF2B5EF4-FFF2-40B4-BE49-F238E27FC236}">
                <a16:creationId xmlns:a16="http://schemas.microsoft.com/office/drawing/2014/main" id="{A33CA13E-B1F9-46B0-B4E1-18816058E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4543236"/>
            <a:ext cx="4651934" cy="1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Una vez en el poder, Mussolini: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Obtuvo plenos poderes, convirtió el Partido Nacional Fascista en el partido único y prohibió el resto. 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Impuso la censura, la supresión de derechos laborales </a:t>
            </a:r>
            <a:br>
              <a:rPr lang="es-ES" altLang="es-ES" sz="1400" dirty="0"/>
            </a:br>
            <a:r>
              <a:rPr lang="es-ES" altLang="es-ES" sz="1400" dirty="0"/>
              <a:t>y la utilización de la burocracia y la policía secreta (OVRA) para controlar y asesinar a sus enemigos políticos. 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Inició la expansión por Abisinia y Etiopía para incrementar los territorios coloniales. </a:t>
            </a:r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196BA17-1FA0-4C68-9A53-795A0627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1" y="4797152"/>
            <a:ext cx="4104456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Nacionalizó minas e industrias y fomentó las obras públicas, lo que redujo el desempleo.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Emprendió una campaña de propaganda, que ensalzaba su persona y exigía una obediencia total. 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Adoctrinó a los jóvenes a través de la educación, </a:t>
            </a:r>
            <a:br>
              <a:rPr lang="es-ES" altLang="es-ES" sz="1400" dirty="0"/>
            </a:br>
            <a:r>
              <a:rPr lang="es-ES" altLang="es-ES" sz="1400" dirty="0"/>
              <a:t>y fomentó la natalidad y la imagen de la mujer como ama de casa y madre.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A5460-4196-4126-9CB1-FDA857BFB5F3}"/>
              </a:ext>
            </a:extLst>
          </p:cNvPr>
          <p:cNvSpPr/>
          <p:nvPr/>
        </p:nvSpPr>
        <p:spPr>
          <a:xfrm>
            <a:off x="5508105" y="4047381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211D1E"/>
                </a:solidFill>
                <a:latin typeface="+mn-lt"/>
              </a:rPr>
              <a:t>Marcha sobre Roma convocada por Mussolini (1922)</a:t>
            </a:r>
            <a:endParaRPr lang="es-ES" sz="1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texto 1">
            <a:extLst>
              <a:ext uri="{FF2B5EF4-FFF2-40B4-BE49-F238E27FC236}">
                <a16:creationId xmlns:a16="http://schemas.microsoft.com/office/drawing/2014/main" id="{382CC78F-883C-49C4-B6F1-4166CFAF0C0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23850" y="684213"/>
            <a:ext cx="80645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3. Los sistemas totalitarios europeos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D22658C8-06A3-4578-9204-16B53B6C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268760"/>
            <a:ext cx="4294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DF6652"/>
                </a:solidFill>
              </a:rPr>
              <a:t>El nazismo alemán</a:t>
            </a:r>
          </a:p>
        </p:txBody>
      </p:sp>
      <p:sp>
        <p:nvSpPr>
          <p:cNvPr id="37" name="CuadroTexto 9">
            <a:extLst>
              <a:ext uri="{FF2B5EF4-FFF2-40B4-BE49-F238E27FC236}">
                <a16:creationId xmlns:a16="http://schemas.microsoft.com/office/drawing/2014/main" id="{43C2D567-B0BC-4FDB-BBE8-AD6224A2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1584497"/>
            <a:ext cx="6984777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Tras la Primera Guerra Mundial, un Gobierno democrático, la República de Weimar, </a:t>
            </a:r>
            <a:br>
              <a:rPr lang="es-ES" altLang="es-ES" sz="1400" dirty="0"/>
            </a:br>
            <a:r>
              <a:rPr lang="es-ES" altLang="es-ES" sz="1400" dirty="0"/>
              <a:t>tuvo que hacer frente a la reconstrucción del país.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En 1921, </a:t>
            </a:r>
            <a:r>
              <a:rPr lang="es-ES" altLang="es-ES" sz="1400" b="1" dirty="0"/>
              <a:t>Adolf Hitler </a:t>
            </a:r>
            <a:r>
              <a:rPr lang="es-ES" altLang="es-ES" sz="1400" dirty="0"/>
              <a:t>lideró el </a:t>
            </a:r>
            <a:r>
              <a:rPr lang="es-ES" altLang="es-ES" sz="1400" b="1" dirty="0"/>
              <a:t>Partido Nacionalsocialista Obrero Alemán (NSDAP),</a:t>
            </a:r>
            <a:r>
              <a:rPr lang="es-ES" altLang="es-ES" sz="1400" dirty="0"/>
              <a:t> </a:t>
            </a:r>
            <a:br>
              <a:rPr lang="es-ES" altLang="es-ES" sz="1400" dirty="0"/>
            </a:br>
            <a:r>
              <a:rPr lang="es-ES" altLang="es-ES" sz="1400" dirty="0"/>
              <a:t>o partido nazi, antidemocrático y contrario al Tratado de Versalles.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En 1932, los nazis vencieron en las elecciones y en </a:t>
            </a:r>
            <a:r>
              <a:rPr lang="es-ES" altLang="es-ES" sz="1400" b="1" dirty="0"/>
              <a:t>1933, </a:t>
            </a:r>
            <a:r>
              <a:rPr lang="es-ES" altLang="es-ES" sz="1400" dirty="0"/>
              <a:t>el presidente de la República, Hindenburg, nombró a Hitler canciller (presidente del Gobierno). </a:t>
            </a:r>
          </a:p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Para sentar las bases del régimen totalitario, Hitler: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Aprobó una ley que le otorgaba plenos poderes, declaró el Estado de emergencia, suspendió libertades y derechos y prohibió los partidos políticos, excepto el NSDAP. 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Creó la </a:t>
            </a:r>
            <a:r>
              <a:rPr lang="es-ES" altLang="es-ES" sz="1400" b="1" dirty="0"/>
              <a:t>Gestapo, </a:t>
            </a:r>
            <a:r>
              <a:rPr lang="es-ES" altLang="es-ES" sz="1400" dirty="0"/>
              <a:t>la policía política encargada de controlar y eliminar a los opositores, que fueron deportados o tuvieron que exiliarse.</a:t>
            </a:r>
          </a:p>
          <a:p>
            <a:pPr marL="182563" indent="-18256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dirty="0"/>
              <a:t>En 1934 realizó una purga entre los miembros de su partido </a:t>
            </a:r>
            <a:r>
              <a:rPr lang="es-ES" altLang="es-ES" sz="1400" b="1" dirty="0"/>
              <a:t>(Noche de los cuchillos largos).</a:t>
            </a:r>
            <a:endParaRPr lang="es-ES" sz="1400" b="1" dirty="0"/>
          </a:p>
        </p:txBody>
      </p:sp>
      <p:sp>
        <p:nvSpPr>
          <p:cNvPr id="22" name="CuadroTexto 9">
            <a:extLst>
              <a:ext uri="{FF2B5EF4-FFF2-40B4-BE49-F238E27FC236}">
                <a16:creationId xmlns:a16="http://schemas.microsoft.com/office/drawing/2014/main" id="{A33CA13E-B1F9-46B0-B4E1-18816058E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4640182"/>
            <a:ext cx="813690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DF6652"/>
              </a:buClr>
              <a:defRPr/>
            </a:pPr>
            <a:r>
              <a:rPr lang="es-ES" altLang="es-ES" sz="1400" dirty="0"/>
              <a:t>Una vez en el poder, Hitler inició su </a:t>
            </a:r>
            <a:r>
              <a:rPr lang="es-ES" altLang="es-ES" sz="1400" b="1" dirty="0"/>
              <a:t>programa político: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Economía. </a:t>
            </a:r>
            <a:r>
              <a:rPr lang="es-ES" altLang="es-ES" sz="1400" dirty="0"/>
              <a:t>Reactivó</a:t>
            </a:r>
            <a:r>
              <a:rPr lang="es-ES" altLang="es-ES" sz="1400" b="1" dirty="0"/>
              <a:t> </a:t>
            </a:r>
            <a:r>
              <a:rPr lang="es-ES" altLang="es-ES" sz="1400" dirty="0"/>
              <a:t>la industria, principalmente armamentística, y reclutó soldados, lo que redujo el paro.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Política exterior expansionista </a:t>
            </a:r>
            <a:r>
              <a:rPr lang="es-ES" altLang="es-ES" sz="1400" dirty="0"/>
              <a:t>para recuperar los territorios perdidos tras el Tratado de Versalles.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Antisemitismo.</a:t>
            </a:r>
            <a:r>
              <a:rPr lang="es-ES" altLang="es-ES" sz="1400" dirty="0"/>
              <a:t> Los judíos perdieron la nacionalidad alemana y se prohibieron los matrimonios mixtos en virtud de las </a:t>
            </a:r>
            <a:r>
              <a:rPr lang="es-ES" altLang="es-ES" sz="1400" b="1" dirty="0"/>
              <a:t>Leyes de Núremberg (1935).</a:t>
            </a:r>
            <a:r>
              <a:rPr lang="es-ES" altLang="es-ES" sz="1400" dirty="0"/>
              <a:t> El clima de antisemitismo se agravó en la </a:t>
            </a:r>
            <a:r>
              <a:rPr lang="es-ES" altLang="es-ES" sz="1400" b="1" dirty="0"/>
              <a:t>Noche de los cristales rotos (1938) </a:t>
            </a:r>
            <a:r>
              <a:rPr lang="es-ES" altLang="es-ES" sz="1400" dirty="0"/>
              <a:t>con el ataque a judíos en sus tiendas y sinagogas.</a:t>
            </a:r>
          </a:p>
          <a:p>
            <a:pPr marL="176213" indent="-176213" eaLnBrk="1" hangingPunct="1">
              <a:spcAft>
                <a:spcPts val="300"/>
              </a:spcAft>
              <a:buClr>
                <a:srgbClr val="DF6652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1400" b="1" dirty="0"/>
              <a:t>Adoctrinamiento </a:t>
            </a:r>
            <a:r>
              <a:rPr lang="es-ES" altLang="es-ES" sz="1400" dirty="0"/>
              <a:t>desde</a:t>
            </a:r>
            <a:r>
              <a:rPr lang="es-ES" altLang="es-ES" sz="1400" b="1" dirty="0"/>
              <a:t> </a:t>
            </a:r>
            <a:r>
              <a:rPr lang="es-ES" altLang="es-ES" sz="1400" dirty="0"/>
              <a:t>la escuela en los ideales del nazismo y las </a:t>
            </a:r>
            <a:r>
              <a:rPr lang="es-ES" altLang="es-ES" sz="1400" b="1" dirty="0"/>
              <a:t>Juventudes Hitlerianas.</a:t>
            </a:r>
            <a:r>
              <a:rPr lang="es-ES" altLang="es-ES" sz="1400" dirty="0"/>
              <a:t> Se intentó acabar con la libertad de la mujer mediante la idea de </a:t>
            </a:r>
            <a:r>
              <a:rPr lang="es-ES" altLang="es-ES" sz="1400" b="1" dirty="0"/>
              <a:t>las 3K: </a:t>
            </a:r>
            <a:r>
              <a:rPr lang="es-ES" altLang="es-ES" sz="1400" i="1" dirty="0" err="1"/>
              <a:t>Kinder</a:t>
            </a:r>
            <a:r>
              <a:rPr lang="es-ES" altLang="es-ES" sz="1400" dirty="0"/>
              <a:t> (niños), </a:t>
            </a:r>
            <a:r>
              <a:rPr lang="es-ES" altLang="es-ES" sz="1400" i="1" dirty="0" err="1"/>
              <a:t>Küche</a:t>
            </a:r>
            <a:r>
              <a:rPr lang="es-ES" altLang="es-ES" sz="1400" dirty="0"/>
              <a:t> (iglesia), </a:t>
            </a:r>
            <a:r>
              <a:rPr lang="es-ES" altLang="es-ES" sz="1400" i="1" dirty="0" err="1"/>
              <a:t>Kirche</a:t>
            </a:r>
            <a:r>
              <a:rPr lang="es-ES" altLang="es-ES" sz="1400" dirty="0"/>
              <a:t> (cocina).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81B28-8F75-46CC-B134-4C365E37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0" y="1249076"/>
            <a:ext cx="2286943" cy="33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334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nidad 1">
  <a:themeElements>
    <a:clrScheme name="GENIOX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BC9712"/>
      </a:accent1>
      <a:accent2>
        <a:srgbClr val="DF6653"/>
      </a:accent2>
      <a:accent3>
        <a:srgbClr val="2E2F41"/>
      </a:accent3>
      <a:accent4>
        <a:srgbClr val="81C6B9"/>
      </a:accent4>
      <a:accent5>
        <a:srgbClr val="8A6DA7"/>
      </a:accent5>
      <a:accent6>
        <a:srgbClr val="4B87BB"/>
      </a:accent6>
      <a:hlink>
        <a:srgbClr val="FAE3DB"/>
      </a:hlink>
      <a:folHlink>
        <a:srgbClr val="E9F4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11509</TotalTime>
  <Words>2058</Words>
  <Application>Microsoft Office PowerPoint</Application>
  <PresentationFormat>On-screen Show (4:3)</PresentationFormat>
  <Paragraphs>237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Bosk</vt:lpstr>
      <vt:lpstr>Calibri</vt:lpstr>
      <vt:lpstr>Frutiger LT Pro 45 Light</vt:lpstr>
      <vt:lpstr>Unidad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JAVIER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primeras civilizaciones: Mesopotamia y Egipto</dc:title>
  <dc:subject/>
  <dc:creator>JAVIER ...</dc:creator>
  <cp:keywords/>
  <dc:description/>
  <cp:lastModifiedBy>GARCÍA, Mar</cp:lastModifiedBy>
  <cp:revision>778</cp:revision>
  <dcterms:created xsi:type="dcterms:W3CDTF">2019-02-28T11:00:16Z</dcterms:created>
  <dcterms:modified xsi:type="dcterms:W3CDTF">2021-08-19T13:45:24Z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2020-02-24T10:16:38Z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ef8ad2ca-eabd-4ce2-bc98-0000ac378c97</vt:lpwstr>
  </property>
  <property fmtid="{D5CDD505-2E9C-101B-9397-08002B2CF9AE}" pid="8" name="MSIP_Label_89f61502-7731-4690-a118-333634878cc9_ContentBits">
    <vt:lpwstr>0</vt:lpwstr>
  </property>
</Properties>
</file>